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handoutMasterIdLst>
    <p:handoutMasterId r:id="rId85"/>
  </p:handoutMasterIdLst>
  <p:sldIdLst>
    <p:sldId id="483" r:id="rId2"/>
    <p:sldId id="448" r:id="rId3"/>
    <p:sldId id="513" r:id="rId4"/>
    <p:sldId id="510" r:id="rId5"/>
    <p:sldId id="511" r:id="rId6"/>
    <p:sldId id="474" r:id="rId7"/>
    <p:sldId id="476" r:id="rId8"/>
    <p:sldId id="515" r:id="rId9"/>
    <p:sldId id="514" r:id="rId10"/>
    <p:sldId id="477" r:id="rId11"/>
    <p:sldId id="478" r:id="rId12"/>
    <p:sldId id="624" r:id="rId13"/>
    <p:sldId id="450" r:id="rId14"/>
    <p:sldId id="574" r:id="rId15"/>
    <p:sldId id="626" r:id="rId16"/>
    <p:sldId id="530" r:id="rId17"/>
    <p:sldId id="625" r:id="rId18"/>
    <p:sldId id="607" r:id="rId19"/>
    <p:sldId id="611" r:id="rId20"/>
    <p:sldId id="453" r:id="rId21"/>
    <p:sldId id="535" r:id="rId22"/>
    <p:sldId id="608" r:id="rId23"/>
    <p:sldId id="518" r:id="rId24"/>
    <p:sldId id="532" r:id="rId25"/>
    <p:sldId id="520" r:id="rId26"/>
    <p:sldId id="454" r:id="rId27"/>
    <p:sldId id="612" r:id="rId28"/>
    <p:sldId id="622" r:id="rId29"/>
    <p:sldId id="456" r:id="rId30"/>
    <p:sldId id="467" r:id="rId31"/>
    <p:sldId id="468" r:id="rId32"/>
    <p:sldId id="534" r:id="rId33"/>
    <p:sldId id="533" r:id="rId34"/>
    <p:sldId id="469" r:id="rId35"/>
    <p:sldId id="457" r:id="rId36"/>
    <p:sldId id="470" r:id="rId37"/>
    <p:sldId id="482" r:id="rId38"/>
    <p:sldId id="458" r:id="rId39"/>
    <p:sldId id="472" r:id="rId40"/>
    <p:sldId id="609" r:id="rId41"/>
    <p:sldId id="459" r:id="rId42"/>
    <p:sldId id="627" r:id="rId43"/>
    <p:sldId id="460" r:id="rId44"/>
    <p:sldId id="524" r:id="rId45"/>
    <p:sldId id="525" r:id="rId46"/>
    <p:sldId id="555" r:id="rId47"/>
    <p:sldId id="540" r:id="rId48"/>
    <p:sldId id="554" r:id="rId49"/>
    <p:sldId id="577" r:id="rId50"/>
    <p:sldId id="556" r:id="rId51"/>
    <p:sldId id="541" r:id="rId52"/>
    <p:sldId id="484" r:id="rId53"/>
    <p:sldId id="539" r:id="rId54"/>
    <p:sldId id="545" r:id="rId55"/>
    <p:sldId id="509" r:id="rId56"/>
    <p:sldId id="558" r:id="rId57"/>
    <p:sldId id="485" r:id="rId58"/>
    <p:sldId id="571" r:id="rId59"/>
    <p:sldId id="491" r:id="rId60"/>
    <p:sldId id="497" r:id="rId61"/>
    <p:sldId id="550" r:id="rId62"/>
    <p:sldId id="618" r:id="rId63"/>
    <p:sldId id="620" r:id="rId64"/>
    <p:sldId id="621" r:id="rId65"/>
    <p:sldId id="615" r:id="rId66"/>
    <p:sldId id="616" r:id="rId67"/>
    <p:sldId id="613" r:id="rId68"/>
    <p:sldId id="598" r:id="rId69"/>
    <p:sldId id="588" r:id="rId70"/>
    <p:sldId id="589" r:id="rId71"/>
    <p:sldId id="590" r:id="rId72"/>
    <p:sldId id="591" r:id="rId73"/>
    <p:sldId id="592" r:id="rId74"/>
    <p:sldId id="593" r:id="rId75"/>
    <p:sldId id="594" r:id="rId76"/>
    <p:sldId id="526" r:id="rId77"/>
    <p:sldId id="551" r:id="rId78"/>
    <p:sldId id="323" r:id="rId79"/>
    <p:sldId id="322" r:id="rId80"/>
    <p:sldId id="599" r:id="rId81"/>
    <p:sldId id="600" r:id="rId82"/>
    <p:sldId id="527" r:id="rId83"/>
  </p:sldIdLst>
  <p:sldSz cx="9144000" cy="6858000" type="screen4x3"/>
  <p:notesSz cx="7053263" cy="9356725"/>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7">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2A"/>
    <a:srgbClr val="FFFFCC"/>
    <a:srgbClr val="1216AE"/>
    <a:srgbClr val="006C31"/>
    <a:srgbClr val="009900"/>
    <a:srgbClr val="EDFEDE"/>
    <a:srgbClr val="15D7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020" autoAdjust="0"/>
    <p:restoredTop sz="80415" autoAdjust="0"/>
  </p:normalViewPr>
  <p:slideViewPr>
    <p:cSldViewPr>
      <p:cViewPr varScale="1">
        <p:scale>
          <a:sx n="66" d="100"/>
          <a:sy n="66" d="100"/>
        </p:scale>
        <p:origin x="1565" y="77"/>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p:scale>
          <a:sx n="90" d="100"/>
          <a:sy n="90" d="100"/>
        </p:scale>
        <p:origin x="-1878" y="408"/>
      </p:cViewPr>
      <p:guideLst>
        <p:guide orient="horz" pos="2947"/>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ADB98-F72F-49F4-9646-5007FAEB9A82}" type="doc">
      <dgm:prSet loTypeId="urn:microsoft.com/office/officeart/2005/8/layout/cycle2" loCatId="cycle" qsTypeId="urn:microsoft.com/office/officeart/2005/8/quickstyle/simple1#2" qsCatId="simple" csTypeId="urn:microsoft.com/office/officeart/2005/8/colors/accent1_2#1" csCatId="accent1" phldr="1"/>
      <dgm:spPr/>
      <dgm:t>
        <a:bodyPr/>
        <a:lstStyle/>
        <a:p>
          <a:endParaRPr lang="en-US"/>
        </a:p>
      </dgm:t>
    </dgm:pt>
    <dgm:pt modelId="{07E79FF2-0560-43A6-9E7E-87E0843532AA}">
      <dgm:prSet phldrT="[Text]" custT="1"/>
      <dgm:spPr>
        <a:solidFill>
          <a:schemeClr val="accent2">
            <a:lumMod val="60000"/>
            <a:lumOff val="40000"/>
          </a:schemeClr>
        </a:solidFill>
      </dgm:spPr>
      <dgm:t>
        <a:bodyPr/>
        <a:lstStyle/>
        <a:p>
          <a:r>
            <a:rPr lang="en-US" sz="2000" b="1" dirty="0">
              <a:solidFill>
                <a:schemeClr val="tx1"/>
              </a:solidFill>
            </a:rPr>
            <a:t>Language Focus</a:t>
          </a:r>
        </a:p>
      </dgm:t>
    </dgm:pt>
    <dgm:pt modelId="{D25F5BBF-68A7-4AED-901A-FE20FD4AC7E5}" type="parTrans" cxnId="{6F1873BA-708D-4B2E-A291-13EDABEB5890}">
      <dgm:prSet/>
      <dgm:spPr/>
      <dgm:t>
        <a:bodyPr/>
        <a:lstStyle/>
        <a:p>
          <a:endParaRPr lang="en-US"/>
        </a:p>
      </dgm:t>
    </dgm:pt>
    <dgm:pt modelId="{45D65CA1-84C0-4E5A-8722-071030CDFB15}" type="sibTrans" cxnId="{6F1873BA-708D-4B2E-A291-13EDABEB5890}">
      <dgm:prSet/>
      <dgm:spPr/>
      <dgm:t>
        <a:bodyPr/>
        <a:lstStyle/>
        <a:p>
          <a:endParaRPr lang="en-US"/>
        </a:p>
      </dgm:t>
    </dgm:pt>
    <dgm:pt modelId="{84B87C1D-D980-4B8F-8B44-4AAA0E89889E}">
      <dgm:prSet phldrT="[Text]" custT="1"/>
      <dgm:spPr/>
      <dgm:t>
        <a:bodyPr/>
        <a:lstStyle/>
        <a:p>
          <a:r>
            <a:rPr lang="en-US" sz="2000" b="1" dirty="0">
              <a:solidFill>
                <a:schemeClr val="tx1"/>
              </a:solidFill>
            </a:rPr>
            <a:t>Plan Instruction</a:t>
          </a:r>
        </a:p>
      </dgm:t>
    </dgm:pt>
    <dgm:pt modelId="{58760BDD-0F20-4FAF-8538-1AFC3948A885}" type="parTrans" cxnId="{439B52AB-70B4-4F9D-8793-789A7DFC31A4}">
      <dgm:prSet/>
      <dgm:spPr/>
      <dgm:t>
        <a:bodyPr/>
        <a:lstStyle/>
        <a:p>
          <a:endParaRPr lang="en-US"/>
        </a:p>
      </dgm:t>
    </dgm:pt>
    <dgm:pt modelId="{6D161E02-D164-40AB-9A9B-3C0A357BFBE4}" type="sibTrans" cxnId="{439B52AB-70B4-4F9D-8793-789A7DFC31A4}">
      <dgm:prSet/>
      <dgm:spPr/>
      <dgm:t>
        <a:bodyPr/>
        <a:lstStyle/>
        <a:p>
          <a:endParaRPr lang="en-US"/>
        </a:p>
      </dgm:t>
    </dgm:pt>
    <dgm:pt modelId="{A2AB8A75-4945-4CBE-A1AC-2542F42D65C8}">
      <dgm:prSet phldrT="[Text]"/>
      <dgm:spPr>
        <a:solidFill>
          <a:srgbClr val="FFC000"/>
        </a:solidFill>
      </dgm:spPr>
      <dgm:t>
        <a:bodyPr/>
        <a:lstStyle/>
        <a:p>
          <a:r>
            <a:rPr lang="en-US" b="1" dirty="0">
              <a:solidFill>
                <a:schemeClr val="tx1"/>
              </a:solidFill>
            </a:rPr>
            <a:t>Strategies</a:t>
          </a:r>
        </a:p>
      </dgm:t>
    </dgm:pt>
    <dgm:pt modelId="{8ED00E87-7B81-4409-967B-0DD18622F84A}" type="parTrans" cxnId="{A52D81C0-67CC-4DFB-8BFB-5CDF39B5F69D}">
      <dgm:prSet/>
      <dgm:spPr/>
      <dgm:t>
        <a:bodyPr/>
        <a:lstStyle/>
        <a:p>
          <a:endParaRPr lang="en-US"/>
        </a:p>
      </dgm:t>
    </dgm:pt>
    <dgm:pt modelId="{BEE623A1-43B9-42B0-918D-3A3A9BE331A2}" type="sibTrans" cxnId="{A52D81C0-67CC-4DFB-8BFB-5CDF39B5F69D}">
      <dgm:prSet/>
      <dgm:spPr/>
      <dgm:t>
        <a:bodyPr/>
        <a:lstStyle/>
        <a:p>
          <a:endParaRPr lang="en-US"/>
        </a:p>
      </dgm:t>
    </dgm:pt>
    <dgm:pt modelId="{CE1E4562-8CED-4617-B033-50B2E2B1C6A4}">
      <dgm:prSet phldrT="[Text]"/>
      <dgm:spPr>
        <a:solidFill>
          <a:srgbClr val="00B0F0"/>
        </a:solidFill>
      </dgm:spPr>
      <dgm:t>
        <a:bodyPr/>
        <a:lstStyle/>
        <a:p>
          <a:r>
            <a:rPr lang="en-US" b="1" dirty="0">
              <a:solidFill>
                <a:schemeClr val="tx1"/>
              </a:solidFill>
            </a:rPr>
            <a:t>Set Goals</a:t>
          </a:r>
        </a:p>
      </dgm:t>
    </dgm:pt>
    <dgm:pt modelId="{B7AFA769-58CE-48B6-A1B0-DF20C773B663}" type="parTrans" cxnId="{CB696727-B6F7-49BC-A12B-C20C7E890406}">
      <dgm:prSet/>
      <dgm:spPr/>
      <dgm:t>
        <a:bodyPr/>
        <a:lstStyle/>
        <a:p>
          <a:endParaRPr lang="en-US"/>
        </a:p>
      </dgm:t>
    </dgm:pt>
    <dgm:pt modelId="{C986925C-C722-4BBD-9D98-11F8AC6C2FB4}" type="sibTrans" cxnId="{CB696727-B6F7-49BC-A12B-C20C7E890406}">
      <dgm:prSet/>
      <dgm:spPr/>
      <dgm:t>
        <a:bodyPr/>
        <a:lstStyle/>
        <a:p>
          <a:endParaRPr lang="en-US"/>
        </a:p>
      </dgm:t>
    </dgm:pt>
    <dgm:pt modelId="{7D4A6570-99AD-42CC-A05D-F6CDF21CCD77}">
      <dgm:prSet phldrT="[Text]" custT="1"/>
      <dgm:spPr>
        <a:solidFill>
          <a:schemeClr val="accent5">
            <a:lumMod val="40000"/>
            <a:lumOff val="60000"/>
          </a:schemeClr>
        </a:solidFill>
      </dgm:spPr>
      <dgm:t>
        <a:bodyPr/>
        <a:lstStyle/>
        <a:p>
          <a:r>
            <a:rPr lang="en-US" sz="2000" b="1" dirty="0">
              <a:solidFill>
                <a:schemeClr val="tx1"/>
              </a:solidFill>
            </a:rPr>
            <a:t>Re-direct Purpose</a:t>
          </a:r>
        </a:p>
      </dgm:t>
    </dgm:pt>
    <dgm:pt modelId="{B1B4FCC6-1922-48DF-B757-E2BC3F26E506}" type="parTrans" cxnId="{DD0FFFE3-E9FC-484E-A51D-3617675B9388}">
      <dgm:prSet/>
      <dgm:spPr/>
      <dgm:t>
        <a:bodyPr/>
        <a:lstStyle/>
        <a:p>
          <a:endParaRPr lang="en-US"/>
        </a:p>
      </dgm:t>
    </dgm:pt>
    <dgm:pt modelId="{FA8E99D2-C5EC-4D4D-98FA-FDC194163155}" type="sibTrans" cxnId="{DD0FFFE3-E9FC-484E-A51D-3617675B9388}">
      <dgm:prSet/>
      <dgm:spPr/>
      <dgm:t>
        <a:bodyPr/>
        <a:lstStyle/>
        <a:p>
          <a:endParaRPr lang="en-US"/>
        </a:p>
      </dgm:t>
    </dgm:pt>
    <dgm:pt modelId="{B6003C40-DF16-403C-9DAC-FEBA76702127}" type="pres">
      <dgm:prSet presAssocID="{395ADB98-F72F-49F4-9646-5007FAEB9A82}" presName="cycle" presStyleCnt="0">
        <dgm:presLayoutVars>
          <dgm:dir/>
          <dgm:resizeHandles val="exact"/>
        </dgm:presLayoutVars>
      </dgm:prSet>
      <dgm:spPr/>
    </dgm:pt>
    <dgm:pt modelId="{2E7872C4-5092-45CB-996E-E2BD714D11FC}" type="pres">
      <dgm:prSet presAssocID="{07E79FF2-0560-43A6-9E7E-87E0843532AA}" presName="node" presStyleLbl="node1" presStyleIdx="0" presStyleCnt="5" custScaleX="107841" custScaleY="91996">
        <dgm:presLayoutVars>
          <dgm:bulletEnabled val="1"/>
        </dgm:presLayoutVars>
      </dgm:prSet>
      <dgm:spPr/>
    </dgm:pt>
    <dgm:pt modelId="{5FECA7BD-79DB-4526-B091-57D7A09D0725}" type="pres">
      <dgm:prSet presAssocID="{45D65CA1-84C0-4E5A-8722-071030CDFB15}" presName="sibTrans" presStyleLbl="sibTrans2D1" presStyleIdx="0" presStyleCnt="5"/>
      <dgm:spPr/>
    </dgm:pt>
    <dgm:pt modelId="{DB6DC504-0C79-40C6-BCF8-0F639C3815BB}" type="pres">
      <dgm:prSet presAssocID="{45D65CA1-84C0-4E5A-8722-071030CDFB15}" presName="connectorText" presStyleLbl="sibTrans2D1" presStyleIdx="0" presStyleCnt="5"/>
      <dgm:spPr/>
    </dgm:pt>
    <dgm:pt modelId="{13E195E9-C5B5-4F0F-A1F0-BEE37E026847}" type="pres">
      <dgm:prSet presAssocID="{84B87C1D-D980-4B8F-8B44-4AAA0E89889E}" presName="node" presStyleLbl="node1" presStyleIdx="1" presStyleCnt="5" custScaleX="108701">
        <dgm:presLayoutVars>
          <dgm:bulletEnabled val="1"/>
        </dgm:presLayoutVars>
      </dgm:prSet>
      <dgm:spPr/>
    </dgm:pt>
    <dgm:pt modelId="{3C118F49-F9A4-4222-9FFC-7B8E116A2F87}" type="pres">
      <dgm:prSet presAssocID="{6D161E02-D164-40AB-9A9B-3C0A357BFBE4}" presName="sibTrans" presStyleLbl="sibTrans2D1" presStyleIdx="1" presStyleCnt="5"/>
      <dgm:spPr/>
    </dgm:pt>
    <dgm:pt modelId="{69F041E1-2C70-42FF-BC56-7BF8641B2EEE}" type="pres">
      <dgm:prSet presAssocID="{6D161E02-D164-40AB-9A9B-3C0A357BFBE4}" presName="connectorText" presStyleLbl="sibTrans2D1" presStyleIdx="1" presStyleCnt="5"/>
      <dgm:spPr/>
    </dgm:pt>
    <dgm:pt modelId="{ED714C67-12EC-4EA2-BB2E-2612A877833C}" type="pres">
      <dgm:prSet presAssocID="{A2AB8A75-4945-4CBE-A1AC-2542F42D65C8}" presName="node" presStyleLbl="node1" presStyleIdx="2" presStyleCnt="5" custRadScaleRad="103923" custRadScaleInc="-7997">
        <dgm:presLayoutVars>
          <dgm:bulletEnabled val="1"/>
        </dgm:presLayoutVars>
      </dgm:prSet>
      <dgm:spPr/>
    </dgm:pt>
    <dgm:pt modelId="{1814D85C-3A51-4DFF-A508-8CC19F07B67B}" type="pres">
      <dgm:prSet presAssocID="{BEE623A1-43B9-42B0-918D-3A3A9BE331A2}" presName="sibTrans" presStyleLbl="sibTrans2D1" presStyleIdx="2" presStyleCnt="5"/>
      <dgm:spPr/>
    </dgm:pt>
    <dgm:pt modelId="{4962B3A9-8434-4218-A82A-FDA0EE6B7320}" type="pres">
      <dgm:prSet presAssocID="{BEE623A1-43B9-42B0-918D-3A3A9BE331A2}" presName="connectorText" presStyleLbl="sibTrans2D1" presStyleIdx="2" presStyleCnt="5"/>
      <dgm:spPr/>
    </dgm:pt>
    <dgm:pt modelId="{37FE464D-79A7-443E-819A-34273344A2FA}" type="pres">
      <dgm:prSet presAssocID="{CE1E4562-8CED-4617-B033-50B2E2B1C6A4}" presName="node" presStyleLbl="node1" presStyleIdx="3" presStyleCnt="5" custScaleX="109697" custScaleY="101602">
        <dgm:presLayoutVars>
          <dgm:bulletEnabled val="1"/>
        </dgm:presLayoutVars>
      </dgm:prSet>
      <dgm:spPr/>
    </dgm:pt>
    <dgm:pt modelId="{5C2BC7C9-341D-4414-ABA4-B0BF5B29722B}" type="pres">
      <dgm:prSet presAssocID="{C986925C-C722-4BBD-9D98-11F8AC6C2FB4}" presName="sibTrans" presStyleLbl="sibTrans2D1" presStyleIdx="3" presStyleCnt="5"/>
      <dgm:spPr/>
    </dgm:pt>
    <dgm:pt modelId="{05971EBD-502F-4A1A-8F28-93A77C395BF1}" type="pres">
      <dgm:prSet presAssocID="{C986925C-C722-4BBD-9D98-11F8AC6C2FB4}" presName="connectorText" presStyleLbl="sibTrans2D1" presStyleIdx="3" presStyleCnt="5"/>
      <dgm:spPr/>
    </dgm:pt>
    <dgm:pt modelId="{725BEFBC-4010-44C4-91C5-C7D3382A9A21}" type="pres">
      <dgm:prSet presAssocID="{7D4A6570-99AD-42CC-A05D-F6CDF21CCD77}" presName="node" presStyleLbl="node1" presStyleIdx="4" presStyleCnt="5" custScaleX="113052" custScaleY="97826">
        <dgm:presLayoutVars>
          <dgm:bulletEnabled val="1"/>
        </dgm:presLayoutVars>
      </dgm:prSet>
      <dgm:spPr/>
    </dgm:pt>
    <dgm:pt modelId="{5DBB1DEC-9577-4B88-813A-994DB42DA889}" type="pres">
      <dgm:prSet presAssocID="{FA8E99D2-C5EC-4D4D-98FA-FDC194163155}" presName="sibTrans" presStyleLbl="sibTrans2D1" presStyleIdx="4" presStyleCnt="5"/>
      <dgm:spPr/>
    </dgm:pt>
    <dgm:pt modelId="{6DA37A3B-6594-4932-B26E-799046F1BFA8}" type="pres">
      <dgm:prSet presAssocID="{FA8E99D2-C5EC-4D4D-98FA-FDC194163155}" presName="connectorText" presStyleLbl="sibTrans2D1" presStyleIdx="4" presStyleCnt="5"/>
      <dgm:spPr/>
    </dgm:pt>
  </dgm:ptLst>
  <dgm:cxnLst>
    <dgm:cxn modelId="{A7AEE9CD-68D8-431F-AD8F-9BE0D7192C45}" type="presOf" srcId="{FA8E99D2-C5EC-4D4D-98FA-FDC194163155}" destId="{5DBB1DEC-9577-4B88-813A-994DB42DA889}" srcOrd="0" destOrd="0" presId="urn:microsoft.com/office/officeart/2005/8/layout/cycle2"/>
    <dgm:cxn modelId="{CB696727-B6F7-49BC-A12B-C20C7E890406}" srcId="{395ADB98-F72F-49F4-9646-5007FAEB9A82}" destId="{CE1E4562-8CED-4617-B033-50B2E2B1C6A4}" srcOrd="3" destOrd="0" parTransId="{B7AFA769-58CE-48B6-A1B0-DF20C773B663}" sibTransId="{C986925C-C722-4BBD-9D98-11F8AC6C2FB4}"/>
    <dgm:cxn modelId="{439B52AB-70B4-4F9D-8793-789A7DFC31A4}" srcId="{395ADB98-F72F-49F4-9646-5007FAEB9A82}" destId="{84B87C1D-D980-4B8F-8B44-4AAA0E89889E}" srcOrd="1" destOrd="0" parTransId="{58760BDD-0F20-4FAF-8538-1AFC3948A885}" sibTransId="{6D161E02-D164-40AB-9A9B-3C0A357BFBE4}"/>
    <dgm:cxn modelId="{B5A16974-0E1A-4E31-BBFD-89FC98253194}" type="presOf" srcId="{FA8E99D2-C5EC-4D4D-98FA-FDC194163155}" destId="{6DA37A3B-6594-4932-B26E-799046F1BFA8}" srcOrd="1" destOrd="0" presId="urn:microsoft.com/office/officeart/2005/8/layout/cycle2"/>
    <dgm:cxn modelId="{86D5C641-9C63-4F96-A2B0-EEFE3B97A654}" type="presOf" srcId="{CE1E4562-8CED-4617-B033-50B2E2B1C6A4}" destId="{37FE464D-79A7-443E-819A-34273344A2FA}" srcOrd="0" destOrd="0" presId="urn:microsoft.com/office/officeart/2005/8/layout/cycle2"/>
    <dgm:cxn modelId="{4B6A170F-5C20-4493-B2DA-F36065991065}" type="presOf" srcId="{7D4A6570-99AD-42CC-A05D-F6CDF21CCD77}" destId="{725BEFBC-4010-44C4-91C5-C7D3382A9A21}" srcOrd="0" destOrd="0" presId="urn:microsoft.com/office/officeart/2005/8/layout/cycle2"/>
    <dgm:cxn modelId="{26DDF838-1B29-4E03-9C9B-E6C763FC9380}" type="presOf" srcId="{07E79FF2-0560-43A6-9E7E-87E0843532AA}" destId="{2E7872C4-5092-45CB-996E-E2BD714D11FC}" srcOrd="0" destOrd="0" presId="urn:microsoft.com/office/officeart/2005/8/layout/cycle2"/>
    <dgm:cxn modelId="{EF8D5821-6B10-404E-AB35-EE325ACC76ED}" type="presOf" srcId="{6D161E02-D164-40AB-9A9B-3C0A357BFBE4}" destId="{3C118F49-F9A4-4222-9FFC-7B8E116A2F87}" srcOrd="0" destOrd="0" presId="urn:microsoft.com/office/officeart/2005/8/layout/cycle2"/>
    <dgm:cxn modelId="{A7B8FA7E-C0DC-4A12-B7E4-B34551D660A4}" type="presOf" srcId="{45D65CA1-84C0-4E5A-8722-071030CDFB15}" destId="{DB6DC504-0C79-40C6-BCF8-0F639C3815BB}" srcOrd="1" destOrd="0" presId="urn:microsoft.com/office/officeart/2005/8/layout/cycle2"/>
    <dgm:cxn modelId="{EAC63AE0-433F-40B0-8B0B-C83A90D43FD4}" type="presOf" srcId="{BEE623A1-43B9-42B0-918D-3A3A9BE331A2}" destId="{4962B3A9-8434-4218-A82A-FDA0EE6B7320}" srcOrd="1" destOrd="0" presId="urn:microsoft.com/office/officeart/2005/8/layout/cycle2"/>
    <dgm:cxn modelId="{EF8A6AD6-A427-472B-802C-486DC0749257}" type="presOf" srcId="{C986925C-C722-4BBD-9D98-11F8AC6C2FB4}" destId="{05971EBD-502F-4A1A-8F28-93A77C395BF1}" srcOrd="1" destOrd="0" presId="urn:microsoft.com/office/officeart/2005/8/layout/cycle2"/>
    <dgm:cxn modelId="{4672C85D-51B7-4A5E-A07C-FFE53A118AAE}" type="presOf" srcId="{A2AB8A75-4945-4CBE-A1AC-2542F42D65C8}" destId="{ED714C67-12EC-4EA2-BB2E-2612A877833C}" srcOrd="0" destOrd="0" presId="urn:microsoft.com/office/officeart/2005/8/layout/cycle2"/>
    <dgm:cxn modelId="{BFEFD878-00B3-4C93-8171-C40CB11A19C3}" type="presOf" srcId="{6D161E02-D164-40AB-9A9B-3C0A357BFBE4}" destId="{69F041E1-2C70-42FF-BC56-7BF8641B2EEE}" srcOrd="1" destOrd="0" presId="urn:microsoft.com/office/officeart/2005/8/layout/cycle2"/>
    <dgm:cxn modelId="{9452FF34-EC7F-4312-BA5A-3A208C11C801}" type="presOf" srcId="{45D65CA1-84C0-4E5A-8722-071030CDFB15}" destId="{5FECA7BD-79DB-4526-B091-57D7A09D0725}" srcOrd="0" destOrd="0" presId="urn:microsoft.com/office/officeart/2005/8/layout/cycle2"/>
    <dgm:cxn modelId="{CA7295EB-B932-4A2C-88DD-D40D68FE9260}" type="presOf" srcId="{C986925C-C722-4BBD-9D98-11F8AC6C2FB4}" destId="{5C2BC7C9-341D-4414-ABA4-B0BF5B29722B}" srcOrd="0" destOrd="0" presId="urn:microsoft.com/office/officeart/2005/8/layout/cycle2"/>
    <dgm:cxn modelId="{6F1873BA-708D-4B2E-A291-13EDABEB5890}" srcId="{395ADB98-F72F-49F4-9646-5007FAEB9A82}" destId="{07E79FF2-0560-43A6-9E7E-87E0843532AA}" srcOrd="0" destOrd="0" parTransId="{D25F5BBF-68A7-4AED-901A-FE20FD4AC7E5}" sibTransId="{45D65CA1-84C0-4E5A-8722-071030CDFB15}"/>
    <dgm:cxn modelId="{F0672B9E-0018-4B11-A006-81923C33AAD1}" type="presOf" srcId="{BEE623A1-43B9-42B0-918D-3A3A9BE331A2}" destId="{1814D85C-3A51-4DFF-A508-8CC19F07B67B}" srcOrd="0" destOrd="0" presId="urn:microsoft.com/office/officeart/2005/8/layout/cycle2"/>
    <dgm:cxn modelId="{DD0FFFE3-E9FC-484E-A51D-3617675B9388}" srcId="{395ADB98-F72F-49F4-9646-5007FAEB9A82}" destId="{7D4A6570-99AD-42CC-A05D-F6CDF21CCD77}" srcOrd="4" destOrd="0" parTransId="{B1B4FCC6-1922-48DF-B757-E2BC3F26E506}" sibTransId="{FA8E99D2-C5EC-4D4D-98FA-FDC194163155}"/>
    <dgm:cxn modelId="{5E3BE063-B57E-458D-8FED-DCF33D56D311}" type="presOf" srcId="{84B87C1D-D980-4B8F-8B44-4AAA0E89889E}" destId="{13E195E9-C5B5-4F0F-A1F0-BEE37E026847}" srcOrd="0" destOrd="0" presId="urn:microsoft.com/office/officeart/2005/8/layout/cycle2"/>
    <dgm:cxn modelId="{221C9CA7-9C9C-4098-9D97-462106CA41B9}" type="presOf" srcId="{395ADB98-F72F-49F4-9646-5007FAEB9A82}" destId="{B6003C40-DF16-403C-9DAC-FEBA76702127}" srcOrd="0" destOrd="0" presId="urn:microsoft.com/office/officeart/2005/8/layout/cycle2"/>
    <dgm:cxn modelId="{A52D81C0-67CC-4DFB-8BFB-5CDF39B5F69D}" srcId="{395ADB98-F72F-49F4-9646-5007FAEB9A82}" destId="{A2AB8A75-4945-4CBE-A1AC-2542F42D65C8}" srcOrd="2" destOrd="0" parTransId="{8ED00E87-7B81-4409-967B-0DD18622F84A}" sibTransId="{BEE623A1-43B9-42B0-918D-3A3A9BE331A2}"/>
    <dgm:cxn modelId="{A8212510-9DEC-4B9C-A104-223A7A00A9E0}" type="presParOf" srcId="{B6003C40-DF16-403C-9DAC-FEBA76702127}" destId="{2E7872C4-5092-45CB-996E-E2BD714D11FC}" srcOrd="0" destOrd="0" presId="urn:microsoft.com/office/officeart/2005/8/layout/cycle2"/>
    <dgm:cxn modelId="{08AC7A5A-3B79-433C-A1E9-A4C00FADBEAF}" type="presParOf" srcId="{B6003C40-DF16-403C-9DAC-FEBA76702127}" destId="{5FECA7BD-79DB-4526-B091-57D7A09D0725}" srcOrd="1" destOrd="0" presId="urn:microsoft.com/office/officeart/2005/8/layout/cycle2"/>
    <dgm:cxn modelId="{5D61BEB4-8448-43FD-965B-2B8F331DD1C7}" type="presParOf" srcId="{5FECA7BD-79DB-4526-B091-57D7A09D0725}" destId="{DB6DC504-0C79-40C6-BCF8-0F639C3815BB}" srcOrd="0" destOrd="0" presId="urn:microsoft.com/office/officeart/2005/8/layout/cycle2"/>
    <dgm:cxn modelId="{4DA994C2-D23B-473F-AEB9-F7A69355FF93}" type="presParOf" srcId="{B6003C40-DF16-403C-9DAC-FEBA76702127}" destId="{13E195E9-C5B5-4F0F-A1F0-BEE37E026847}" srcOrd="2" destOrd="0" presId="urn:microsoft.com/office/officeart/2005/8/layout/cycle2"/>
    <dgm:cxn modelId="{7AEF9F91-E7F0-44B4-924F-B450C66F86D4}" type="presParOf" srcId="{B6003C40-DF16-403C-9DAC-FEBA76702127}" destId="{3C118F49-F9A4-4222-9FFC-7B8E116A2F87}" srcOrd="3" destOrd="0" presId="urn:microsoft.com/office/officeart/2005/8/layout/cycle2"/>
    <dgm:cxn modelId="{C5BE2CE9-B076-4CEC-9FC6-2C08BFC2C235}" type="presParOf" srcId="{3C118F49-F9A4-4222-9FFC-7B8E116A2F87}" destId="{69F041E1-2C70-42FF-BC56-7BF8641B2EEE}" srcOrd="0" destOrd="0" presId="urn:microsoft.com/office/officeart/2005/8/layout/cycle2"/>
    <dgm:cxn modelId="{70700D29-6BEF-429B-8E59-1B328268496C}" type="presParOf" srcId="{B6003C40-DF16-403C-9DAC-FEBA76702127}" destId="{ED714C67-12EC-4EA2-BB2E-2612A877833C}" srcOrd="4" destOrd="0" presId="urn:microsoft.com/office/officeart/2005/8/layout/cycle2"/>
    <dgm:cxn modelId="{42EC41D6-F52F-4D28-A41D-D51035DD03FD}" type="presParOf" srcId="{B6003C40-DF16-403C-9DAC-FEBA76702127}" destId="{1814D85C-3A51-4DFF-A508-8CC19F07B67B}" srcOrd="5" destOrd="0" presId="urn:microsoft.com/office/officeart/2005/8/layout/cycle2"/>
    <dgm:cxn modelId="{FECD6C24-7573-42A2-8B0D-881E181BF5A9}" type="presParOf" srcId="{1814D85C-3A51-4DFF-A508-8CC19F07B67B}" destId="{4962B3A9-8434-4218-A82A-FDA0EE6B7320}" srcOrd="0" destOrd="0" presId="urn:microsoft.com/office/officeart/2005/8/layout/cycle2"/>
    <dgm:cxn modelId="{53BF387E-1D01-4F03-BBA2-50C326724A15}" type="presParOf" srcId="{B6003C40-DF16-403C-9DAC-FEBA76702127}" destId="{37FE464D-79A7-443E-819A-34273344A2FA}" srcOrd="6" destOrd="0" presId="urn:microsoft.com/office/officeart/2005/8/layout/cycle2"/>
    <dgm:cxn modelId="{F5B33E19-C9ED-484B-AAB5-543469EB6C76}" type="presParOf" srcId="{B6003C40-DF16-403C-9DAC-FEBA76702127}" destId="{5C2BC7C9-341D-4414-ABA4-B0BF5B29722B}" srcOrd="7" destOrd="0" presId="urn:microsoft.com/office/officeart/2005/8/layout/cycle2"/>
    <dgm:cxn modelId="{2374F5F5-ED9C-4F44-86D9-98568C5218D8}" type="presParOf" srcId="{5C2BC7C9-341D-4414-ABA4-B0BF5B29722B}" destId="{05971EBD-502F-4A1A-8F28-93A77C395BF1}" srcOrd="0" destOrd="0" presId="urn:microsoft.com/office/officeart/2005/8/layout/cycle2"/>
    <dgm:cxn modelId="{44FCB27F-C502-44BC-B958-65F84833F8E4}" type="presParOf" srcId="{B6003C40-DF16-403C-9DAC-FEBA76702127}" destId="{725BEFBC-4010-44C4-91C5-C7D3382A9A21}" srcOrd="8" destOrd="0" presId="urn:microsoft.com/office/officeart/2005/8/layout/cycle2"/>
    <dgm:cxn modelId="{423FE66C-4E14-43D6-8A1F-D63F047F9542}" type="presParOf" srcId="{B6003C40-DF16-403C-9DAC-FEBA76702127}" destId="{5DBB1DEC-9577-4B88-813A-994DB42DA889}" srcOrd="9" destOrd="0" presId="urn:microsoft.com/office/officeart/2005/8/layout/cycle2"/>
    <dgm:cxn modelId="{0AEBD00B-0524-4439-BD7B-AD4E30AF16A5}" type="presParOf" srcId="{5DBB1DEC-9577-4B88-813A-994DB42DA889}" destId="{6DA37A3B-6594-4932-B26E-799046F1BFA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48822A-CAB8-4153-A7DC-0D406A83E32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E541EFC-8F45-4ED5-9E38-CF1A063703BA}">
      <dgm:prSet phldrT="[Text]"/>
      <dgm:spPr/>
      <dgm:t>
        <a:bodyPr/>
        <a:lstStyle/>
        <a:p>
          <a:r>
            <a:rPr lang="en-US" dirty="0"/>
            <a:t>.</a:t>
          </a:r>
        </a:p>
      </dgm:t>
    </dgm:pt>
    <dgm:pt modelId="{7DD7DA7C-C0E1-482C-86B3-58C42582B962}" type="parTrans" cxnId="{14BC5D5C-C9C3-4C4C-92D6-5359FB1FD1C7}">
      <dgm:prSet/>
      <dgm:spPr/>
      <dgm:t>
        <a:bodyPr/>
        <a:lstStyle/>
        <a:p>
          <a:endParaRPr lang="en-US"/>
        </a:p>
      </dgm:t>
    </dgm:pt>
    <dgm:pt modelId="{5CDCB7DE-E9DF-43AF-9BD5-01DC45D7789E}" type="sibTrans" cxnId="{14BC5D5C-C9C3-4C4C-92D6-5359FB1FD1C7}">
      <dgm:prSet/>
      <dgm:spPr/>
      <dgm:t>
        <a:bodyPr/>
        <a:lstStyle/>
        <a:p>
          <a:endParaRPr lang="en-US"/>
        </a:p>
      </dgm:t>
    </dgm:pt>
    <dgm:pt modelId="{F56C8BD7-DBF2-4B23-AE7C-6DF598554308}">
      <dgm:prSet phldrT="[Text]"/>
      <dgm:spPr/>
      <dgm:t>
        <a:bodyPr/>
        <a:lstStyle/>
        <a:p>
          <a:r>
            <a:rPr lang="en-US" dirty="0"/>
            <a:t>.</a:t>
          </a:r>
        </a:p>
      </dgm:t>
    </dgm:pt>
    <dgm:pt modelId="{D02A6FE5-E58B-4BBC-AE87-8A4D29752934}" type="parTrans" cxnId="{B8B904AA-3FBD-42DD-9872-648500B29D68}">
      <dgm:prSet/>
      <dgm:spPr/>
      <dgm:t>
        <a:bodyPr/>
        <a:lstStyle/>
        <a:p>
          <a:endParaRPr lang="en-US"/>
        </a:p>
      </dgm:t>
    </dgm:pt>
    <dgm:pt modelId="{584E665F-8932-43D5-B5FF-1EA25065BA74}" type="sibTrans" cxnId="{B8B904AA-3FBD-42DD-9872-648500B29D68}">
      <dgm:prSet/>
      <dgm:spPr/>
      <dgm:t>
        <a:bodyPr/>
        <a:lstStyle/>
        <a:p>
          <a:endParaRPr lang="en-US"/>
        </a:p>
      </dgm:t>
    </dgm:pt>
    <dgm:pt modelId="{21123315-0256-4CAF-AE90-C0BDB184A359}">
      <dgm:prSet phldrT="[Text]"/>
      <dgm:spPr/>
      <dgm:t>
        <a:bodyPr/>
        <a:lstStyle/>
        <a:p>
          <a:r>
            <a:rPr lang="en-US" dirty="0"/>
            <a:t>.</a:t>
          </a:r>
        </a:p>
      </dgm:t>
    </dgm:pt>
    <dgm:pt modelId="{2EAC094F-60B8-42AE-B770-05E6D63A7698}" type="parTrans" cxnId="{3121D2E1-C71A-45F2-AAEF-F13C48AAB763}">
      <dgm:prSet/>
      <dgm:spPr/>
      <dgm:t>
        <a:bodyPr/>
        <a:lstStyle/>
        <a:p>
          <a:endParaRPr lang="en-US"/>
        </a:p>
      </dgm:t>
    </dgm:pt>
    <dgm:pt modelId="{010FFCE4-8229-4F8B-B5A3-F0EEEDEE0DEB}" type="sibTrans" cxnId="{3121D2E1-C71A-45F2-AAEF-F13C48AAB763}">
      <dgm:prSet/>
      <dgm:spPr/>
      <dgm:t>
        <a:bodyPr/>
        <a:lstStyle/>
        <a:p>
          <a:endParaRPr lang="en-US"/>
        </a:p>
      </dgm:t>
    </dgm:pt>
    <dgm:pt modelId="{F1FC20D0-5436-445A-9231-B0118D4CF0E7}">
      <dgm:prSet phldrT="[Text]"/>
      <dgm:spPr/>
      <dgm:t>
        <a:bodyPr/>
        <a:lstStyle/>
        <a:p>
          <a:r>
            <a:rPr lang="en-US" dirty="0"/>
            <a:t>.</a:t>
          </a:r>
        </a:p>
      </dgm:t>
    </dgm:pt>
    <dgm:pt modelId="{E55FDEF4-F001-4FD0-820A-4A1D6EBA4DE4}" type="parTrans" cxnId="{A106667A-7405-43D6-B10E-DED5E63091D4}">
      <dgm:prSet/>
      <dgm:spPr/>
      <dgm:t>
        <a:bodyPr/>
        <a:lstStyle/>
        <a:p>
          <a:endParaRPr lang="en-US"/>
        </a:p>
      </dgm:t>
    </dgm:pt>
    <dgm:pt modelId="{0ADCAB31-31C8-46C7-A56D-3CCAEC5302CC}" type="sibTrans" cxnId="{A106667A-7405-43D6-B10E-DED5E63091D4}">
      <dgm:prSet/>
      <dgm:spPr/>
      <dgm:t>
        <a:bodyPr/>
        <a:lstStyle/>
        <a:p>
          <a:endParaRPr lang="en-US"/>
        </a:p>
      </dgm:t>
    </dgm:pt>
    <dgm:pt modelId="{13855C58-268B-4F97-B43F-0342DA4A07AD}">
      <dgm:prSet phldrT="[Text]"/>
      <dgm:spPr/>
      <dgm:t>
        <a:bodyPr/>
        <a:lstStyle/>
        <a:p>
          <a:r>
            <a:rPr lang="en-US" dirty="0"/>
            <a:t>.</a:t>
          </a:r>
        </a:p>
      </dgm:t>
    </dgm:pt>
    <dgm:pt modelId="{50007B6C-BAA6-4ABA-8D61-0329E71A6987}" type="parTrans" cxnId="{809BEFA0-2A25-4D75-B1CC-4100EE59C86A}">
      <dgm:prSet/>
      <dgm:spPr/>
      <dgm:t>
        <a:bodyPr/>
        <a:lstStyle/>
        <a:p>
          <a:endParaRPr lang="en-US"/>
        </a:p>
      </dgm:t>
    </dgm:pt>
    <dgm:pt modelId="{C88166B9-72D6-490F-9556-1DF83F9CA484}" type="sibTrans" cxnId="{809BEFA0-2A25-4D75-B1CC-4100EE59C86A}">
      <dgm:prSet/>
      <dgm:spPr/>
      <dgm:t>
        <a:bodyPr/>
        <a:lstStyle/>
        <a:p>
          <a:endParaRPr lang="en-US"/>
        </a:p>
      </dgm:t>
    </dgm:pt>
    <dgm:pt modelId="{8D390551-F6B8-422D-9C9F-C0594FDCCA73}">
      <dgm:prSet phldrT="[Text]"/>
      <dgm:spPr/>
      <dgm:t>
        <a:bodyPr/>
        <a:lstStyle/>
        <a:p>
          <a:r>
            <a:rPr lang="en-US" dirty="0"/>
            <a:t>.</a:t>
          </a:r>
        </a:p>
      </dgm:t>
    </dgm:pt>
    <dgm:pt modelId="{78A044FF-71DF-4A20-9C06-2C39519065F3}" type="parTrans" cxnId="{9B11AC05-24EC-4001-AE60-EDC88A9EB744}">
      <dgm:prSet/>
      <dgm:spPr/>
      <dgm:t>
        <a:bodyPr/>
        <a:lstStyle/>
        <a:p>
          <a:endParaRPr lang="en-US"/>
        </a:p>
      </dgm:t>
    </dgm:pt>
    <dgm:pt modelId="{954835DA-F895-4349-BB62-9C9C9C7230E5}" type="sibTrans" cxnId="{9B11AC05-24EC-4001-AE60-EDC88A9EB744}">
      <dgm:prSet/>
      <dgm:spPr/>
      <dgm:t>
        <a:bodyPr/>
        <a:lstStyle/>
        <a:p>
          <a:endParaRPr lang="en-US"/>
        </a:p>
      </dgm:t>
    </dgm:pt>
    <dgm:pt modelId="{2D989072-D22A-411B-AAF4-16858B6D8BAD}" type="pres">
      <dgm:prSet presAssocID="{2448822A-CAB8-4153-A7DC-0D406A83E321}" presName="hierChild1" presStyleCnt="0">
        <dgm:presLayoutVars>
          <dgm:chPref val="1"/>
          <dgm:dir/>
          <dgm:animOne val="branch"/>
          <dgm:animLvl val="lvl"/>
          <dgm:resizeHandles/>
        </dgm:presLayoutVars>
      </dgm:prSet>
      <dgm:spPr/>
    </dgm:pt>
    <dgm:pt modelId="{97B270F7-850D-4DBA-89A3-3F3E48F7DA13}" type="pres">
      <dgm:prSet presAssocID="{EE541EFC-8F45-4ED5-9E38-CF1A063703BA}" presName="hierRoot1" presStyleCnt="0"/>
      <dgm:spPr/>
    </dgm:pt>
    <dgm:pt modelId="{C0577FB7-C461-47FC-9F48-0F99EB77E137}" type="pres">
      <dgm:prSet presAssocID="{EE541EFC-8F45-4ED5-9E38-CF1A063703BA}" presName="composite" presStyleCnt="0"/>
      <dgm:spPr/>
    </dgm:pt>
    <dgm:pt modelId="{C3B2832D-C1B7-4278-A55D-ED13AC72486E}" type="pres">
      <dgm:prSet presAssocID="{EE541EFC-8F45-4ED5-9E38-CF1A063703BA}" presName="background" presStyleLbl="node0" presStyleIdx="0" presStyleCnt="1"/>
      <dgm:spPr/>
    </dgm:pt>
    <dgm:pt modelId="{72AB0B15-9533-4655-B2A5-7CB42A3D38F1}" type="pres">
      <dgm:prSet presAssocID="{EE541EFC-8F45-4ED5-9E38-CF1A063703BA}" presName="text" presStyleLbl="fgAcc0" presStyleIdx="0" presStyleCnt="1">
        <dgm:presLayoutVars>
          <dgm:chPref val="3"/>
        </dgm:presLayoutVars>
      </dgm:prSet>
      <dgm:spPr/>
    </dgm:pt>
    <dgm:pt modelId="{0D74BE9F-4FB4-4691-8CD8-E6B4E711D9D7}" type="pres">
      <dgm:prSet presAssocID="{EE541EFC-8F45-4ED5-9E38-CF1A063703BA}" presName="hierChild2" presStyleCnt="0"/>
      <dgm:spPr/>
    </dgm:pt>
    <dgm:pt modelId="{B425A879-2A2F-4CB0-9E7E-A74246845520}" type="pres">
      <dgm:prSet presAssocID="{D02A6FE5-E58B-4BBC-AE87-8A4D29752934}" presName="Name10" presStyleLbl="parChTrans1D2" presStyleIdx="0" presStyleCnt="2"/>
      <dgm:spPr/>
    </dgm:pt>
    <dgm:pt modelId="{508C52B7-9348-45A2-B27A-BC8668A3F3DC}" type="pres">
      <dgm:prSet presAssocID="{F56C8BD7-DBF2-4B23-AE7C-6DF598554308}" presName="hierRoot2" presStyleCnt="0"/>
      <dgm:spPr/>
    </dgm:pt>
    <dgm:pt modelId="{9B605000-42F5-407A-B04F-C86FAA621B06}" type="pres">
      <dgm:prSet presAssocID="{F56C8BD7-DBF2-4B23-AE7C-6DF598554308}" presName="composite2" presStyleCnt="0"/>
      <dgm:spPr/>
    </dgm:pt>
    <dgm:pt modelId="{F3873398-F911-4FDD-95F4-6B4629B49CFA}" type="pres">
      <dgm:prSet presAssocID="{F56C8BD7-DBF2-4B23-AE7C-6DF598554308}" presName="background2" presStyleLbl="node2" presStyleIdx="0" presStyleCnt="2"/>
      <dgm:spPr/>
    </dgm:pt>
    <dgm:pt modelId="{9ACE1F0F-1A22-49F6-88FA-EC931959A2E9}" type="pres">
      <dgm:prSet presAssocID="{F56C8BD7-DBF2-4B23-AE7C-6DF598554308}" presName="text2" presStyleLbl="fgAcc2" presStyleIdx="0" presStyleCnt="2">
        <dgm:presLayoutVars>
          <dgm:chPref val="3"/>
        </dgm:presLayoutVars>
      </dgm:prSet>
      <dgm:spPr/>
    </dgm:pt>
    <dgm:pt modelId="{4C1970BF-0C1B-45AA-BAE0-6FCED3164FBE}" type="pres">
      <dgm:prSet presAssocID="{F56C8BD7-DBF2-4B23-AE7C-6DF598554308}" presName="hierChild3" presStyleCnt="0"/>
      <dgm:spPr/>
    </dgm:pt>
    <dgm:pt modelId="{734859B4-D7F0-462F-B4E2-C5752803791B}" type="pres">
      <dgm:prSet presAssocID="{2EAC094F-60B8-42AE-B770-05E6D63A7698}" presName="Name17" presStyleLbl="parChTrans1D3" presStyleIdx="0" presStyleCnt="3"/>
      <dgm:spPr/>
    </dgm:pt>
    <dgm:pt modelId="{A901636C-E0D9-4C8C-B37D-657EF58111A9}" type="pres">
      <dgm:prSet presAssocID="{21123315-0256-4CAF-AE90-C0BDB184A359}" presName="hierRoot3" presStyleCnt="0"/>
      <dgm:spPr/>
    </dgm:pt>
    <dgm:pt modelId="{8EF9C9EC-0637-46FA-9F5D-4CDACAFC54A9}" type="pres">
      <dgm:prSet presAssocID="{21123315-0256-4CAF-AE90-C0BDB184A359}" presName="composite3" presStyleCnt="0"/>
      <dgm:spPr/>
    </dgm:pt>
    <dgm:pt modelId="{776565E7-B27E-4682-ACE1-5D42C72DF126}" type="pres">
      <dgm:prSet presAssocID="{21123315-0256-4CAF-AE90-C0BDB184A359}" presName="background3" presStyleLbl="node3" presStyleIdx="0" presStyleCnt="3"/>
      <dgm:spPr/>
    </dgm:pt>
    <dgm:pt modelId="{3496783D-A39D-44F1-8E5E-42F07BD7E651}" type="pres">
      <dgm:prSet presAssocID="{21123315-0256-4CAF-AE90-C0BDB184A359}" presName="text3" presStyleLbl="fgAcc3" presStyleIdx="0" presStyleCnt="3">
        <dgm:presLayoutVars>
          <dgm:chPref val="3"/>
        </dgm:presLayoutVars>
      </dgm:prSet>
      <dgm:spPr/>
    </dgm:pt>
    <dgm:pt modelId="{81E65C64-249E-43BE-A77C-3C2E20DA33CF}" type="pres">
      <dgm:prSet presAssocID="{21123315-0256-4CAF-AE90-C0BDB184A359}" presName="hierChild4" presStyleCnt="0"/>
      <dgm:spPr/>
    </dgm:pt>
    <dgm:pt modelId="{8BA1BEE9-57A2-4406-9776-9C788D2C2AFA}" type="pres">
      <dgm:prSet presAssocID="{E55FDEF4-F001-4FD0-820A-4A1D6EBA4DE4}" presName="Name17" presStyleLbl="parChTrans1D3" presStyleIdx="1" presStyleCnt="3"/>
      <dgm:spPr/>
    </dgm:pt>
    <dgm:pt modelId="{0331B74A-17F5-4486-BB42-DDB0A1EA34FA}" type="pres">
      <dgm:prSet presAssocID="{F1FC20D0-5436-445A-9231-B0118D4CF0E7}" presName="hierRoot3" presStyleCnt="0"/>
      <dgm:spPr/>
    </dgm:pt>
    <dgm:pt modelId="{B40CB05E-9077-4CCD-90C6-1B7520198541}" type="pres">
      <dgm:prSet presAssocID="{F1FC20D0-5436-445A-9231-B0118D4CF0E7}" presName="composite3" presStyleCnt="0"/>
      <dgm:spPr/>
    </dgm:pt>
    <dgm:pt modelId="{8B6960B3-A720-4DD3-8DA7-2F2A21CEA6E9}" type="pres">
      <dgm:prSet presAssocID="{F1FC20D0-5436-445A-9231-B0118D4CF0E7}" presName="background3" presStyleLbl="node3" presStyleIdx="1" presStyleCnt="3"/>
      <dgm:spPr/>
    </dgm:pt>
    <dgm:pt modelId="{1DC1EBC9-2E2A-445C-8FD1-5F7C94106CB7}" type="pres">
      <dgm:prSet presAssocID="{F1FC20D0-5436-445A-9231-B0118D4CF0E7}" presName="text3" presStyleLbl="fgAcc3" presStyleIdx="1" presStyleCnt="3">
        <dgm:presLayoutVars>
          <dgm:chPref val="3"/>
        </dgm:presLayoutVars>
      </dgm:prSet>
      <dgm:spPr/>
    </dgm:pt>
    <dgm:pt modelId="{57EA2733-D557-4639-9A33-EC6EDB4DAC63}" type="pres">
      <dgm:prSet presAssocID="{F1FC20D0-5436-445A-9231-B0118D4CF0E7}" presName="hierChild4" presStyleCnt="0"/>
      <dgm:spPr/>
    </dgm:pt>
    <dgm:pt modelId="{75728053-DE66-4869-A6CC-74162D1D6262}" type="pres">
      <dgm:prSet presAssocID="{50007B6C-BAA6-4ABA-8D61-0329E71A6987}" presName="Name10" presStyleLbl="parChTrans1D2" presStyleIdx="1" presStyleCnt="2"/>
      <dgm:spPr/>
    </dgm:pt>
    <dgm:pt modelId="{512ECFC0-B0A3-4F0E-915F-EAFADDA47111}" type="pres">
      <dgm:prSet presAssocID="{13855C58-268B-4F97-B43F-0342DA4A07AD}" presName="hierRoot2" presStyleCnt="0"/>
      <dgm:spPr/>
    </dgm:pt>
    <dgm:pt modelId="{F0AD2DCD-D89B-4888-BF3B-13595F9EFD26}" type="pres">
      <dgm:prSet presAssocID="{13855C58-268B-4F97-B43F-0342DA4A07AD}" presName="composite2" presStyleCnt="0"/>
      <dgm:spPr/>
    </dgm:pt>
    <dgm:pt modelId="{B3622FB4-D16E-40B7-BDF7-2062783857E6}" type="pres">
      <dgm:prSet presAssocID="{13855C58-268B-4F97-B43F-0342DA4A07AD}" presName="background2" presStyleLbl="node2" presStyleIdx="1" presStyleCnt="2"/>
      <dgm:spPr/>
    </dgm:pt>
    <dgm:pt modelId="{4C122707-863F-4C41-AEAB-A565D744089C}" type="pres">
      <dgm:prSet presAssocID="{13855C58-268B-4F97-B43F-0342DA4A07AD}" presName="text2" presStyleLbl="fgAcc2" presStyleIdx="1" presStyleCnt="2">
        <dgm:presLayoutVars>
          <dgm:chPref val="3"/>
        </dgm:presLayoutVars>
      </dgm:prSet>
      <dgm:spPr/>
    </dgm:pt>
    <dgm:pt modelId="{965888C1-35B8-4B9B-8E3B-A54E9B96A7DF}" type="pres">
      <dgm:prSet presAssocID="{13855C58-268B-4F97-B43F-0342DA4A07AD}" presName="hierChild3" presStyleCnt="0"/>
      <dgm:spPr/>
    </dgm:pt>
    <dgm:pt modelId="{12A19B40-073F-4393-A154-CFC4495054C3}" type="pres">
      <dgm:prSet presAssocID="{78A044FF-71DF-4A20-9C06-2C39519065F3}" presName="Name17" presStyleLbl="parChTrans1D3" presStyleIdx="2" presStyleCnt="3"/>
      <dgm:spPr/>
    </dgm:pt>
    <dgm:pt modelId="{06398BE3-1B50-4A90-86E8-D448AAF6FB0B}" type="pres">
      <dgm:prSet presAssocID="{8D390551-F6B8-422D-9C9F-C0594FDCCA73}" presName="hierRoot3" presStyleCnt="0"/>
      <dgm:spPr/>
    </dgm:pt>
    <dgm:pt modelId="{F9C293FF-1BC2-4A9D-8F48-A5C8478FA0AC}" type="pres">
      <dgm:prSet presAssocID="{8D390551-F6B8-422D-9C9F-C0594FDCCA73}" presName="composite3" presStyleCnt="0"/>
      <dgm:spPr/>
    </dgm:pt>
    <dgm:pt modelId="{5B96BB43-79CF-418D-ACB6-45B8A1C99A8E}" type="pres">
      <dgm:prSet presAssocID="{8D390551-F6B8-422D-9C9F-C0594FDCCA73}" presName="background3" presStyleLbl="node3" presStyleIdx="2" presStyleCnt="3"/>
      <dgm:spPr/>
    </dgm:pt>
    <dgm:pt modelId="{C368529C-1A24-423B-B565-53F2C90E7720}" type="pres">
      <dgm:prSet presAssocID="{8D390551-F6B8-422D-9C9F-C0594FDCCA73}" presName="text3" presStyleLbl="fgAcc3" presStyleIdx="2" presStyleCnt="3">
        <dgm:presLayoutVars>
          <dgm:chPref val="3"/>
        </dgm:presLayoutVars>
      </dgm:prSet>
      <dgm:spPr/>
    </dgm:pt>
    <dgm:pt modelId="{E684B8E1-96DD-46C5-BDC2-3FFEA7392696}" type="pres">
      <dgm:prSet presAssocID="{8D390551-F6B8-422D-9C9F-C0594FDCCA73}" presName="hierChild4" presStyleCnt="0"/>
      <dgm:spPr/>
    </dgm:pt>
  </dgm:ptLst>
  <dgm:cxnLst>
    <dgm:cxn modelId="{809BEFA0-2A25-4D75-B1CC-4100EE59C86A}" srcId="{EE541EFC-8F45-4ED5-9E38-CF1A063703BA}" destId="{13855C58-268B-4F97-B43F-0342DA4A07AD}" srcOrd="1" destOrd="0" parTransId="{50007B6C-BAA6-4ABA-8D61-0329E71A6987}" sibTransId="{C88166B9-72D6-490F-9556-1DF83F9CA484}"/>
    <dgm:cxn modelId="{559FABF4-7E1A-42E5-95DF-B0AE08CF9CB8}" type="presOf" srcId="{F56C8BD7-DBF2-4B23-AE7C-6DF598554308}" destId="{9ACE1F0F-1A22-49F6-88FA-EC931959A2E9}" srcOrd="0" destOrd="0" presId="urn:microsoft.com/office/officeart/2005/8/layout/hierarchy1"/>
    <dgm:cxn modelId="{2FCDDB6B-0E3E-4762-9934-34BCE8C1858F}" type="presOf" srcId="{2EAC094F-60B8-42AE-B770-05E6D63A7698}" destId="{734859B4-D7F0-462F-B4E2-C5752803791B}" srcOrd="0" destOrd="0" presId="urn:microsoft.com/office/officeart/2005/8/layout/hierarchy1"/>
    <dgm:cxn modelId="{A106667A-7405-43D6-B10E-DED5E63091D4}" srcId="{F56C8BD7-DBF2-4B23-AE7C-6DF598554308}" destId="{F1FC20D0-5436-445A-9231-B0118D4CF0E7}" srcOrd="1" destOrd="0" parTransId="{E55FDEF4-F001-4FD0-820A-4A1D6EBA4DE4}" sibTransId="{0ADCAB31-31C8-46C7-A56D-3CCAEC5302CC}"/>
    <dgm:cxn modelId="{E01E2912-4DCD-4309-94DA-C1D803E92534}" type="presOf" srcId="{EE541EFC-8F45-4ED5-9E38-CF1A063703BA}" destId="{72AB0B15-9533-4655-B2A5-7CB42A3D38F1}" srcOrd="0" destOrd="0" presId="urn:microsoft.com/office/officeart/2005/8/layout/hierarchy1"/>
    <dgm:cxn modelId="{4FC0B741-4D4D-40E2-9A0C-48C58BB573AF}" type="presOf" srcId="{13855C58-268B-4F97-B43F-0342DA4A07AD}" destId="{4C122707-863F-4C41-AEAB-A565D744089C}" srcOrd="0" destOrd="0" presId="urn:microsoft.com/office/officeart/2005/8/layout/hierarchy1"/>
    <dgm:cxn modelId="{62B76214-1752-4CA3-9364-83A23A33A3CC}" type="presOf" srcId="{D02A6FE5-E58B-4BBC-AE87-8A4D29752934}" destId="{B425A879-2A2F-4CB0-9E7E-A74246845520}" srcOrd="0" destOrd="0" presId="urn:microsoft.com/office/officeart/2005/8/layout/hierarchy1"/>
    <dgm:cxn modelId="{3E4082ED-538E-40A3-8F73-C32E945B83E2}" type="presOf" srcId="{21123315-0256-4CAF-AE90-C0BDB184A359}" destId="{3496783D-A39D-44F1-8E5E-42F07BD7E651}" srcOrd="0" destOrd="0" presId="urn:microsoft.com/office/officeart/2005/8/layout/hierarchy1"/>
    <dgm:cxn modelId="{1506CD42-3878-4CC2-9222-A5CC97BD1B6D}" type="presOf" srcId="{E55FDEF4-F001-4FD0-820A-4A1D6EBA4DE4}" destId="{8BA1BEE9-57A2-4406-9776-9C788D2C2AFA}" srcOrd="0" destOrd="0" presId="urn:microsoft.com/office/officeart/2005/8/layout/hierarchy1"/>
    <dgm:cxn modelId="{8EE6B3F4-1B4A-42E0-AC00-F05CFBD482A7}" type="presOf" srcId="{8D390551-F6B8-422D-9C9F-C0594FDCCA73}" destId="{C368529C-1A24-423B-B565-53F2C90E7720}" srcOrd="0" destOrd="0" presId="urn:microsoft.com/office/officeart/2005/8/layout/hierarchy1"/>
    <dgm:cxn modelId="{31DE59A1-999F-4972-8057-D1163346327B}" type="presOf" srcId="{F1FC20D0-5436-445A-9231-B0118D4CF0E7}" destId="{1DC1EBC9-2E2A-445C-8FD1-5F7C94106CB7}" srcOrd="0" destOrd="0" presId="urn:microsoft.com/office/officeart/2005/8/layout/hierarchy1"/>
    <dgm:cxn modelId="{9B11AC05-24EC-4001-AE60-EDC88A9EB744}" srcId="{13855C58-268B-4F97-B43F-0342DA4A07AD}" destId="{8D390551-F6B8-422D-9C9F-C0594FDCCA73}" srcOrd="0" destOrd="0" parTransId="{78A044FF-71DF-4A20-9C06-2C39519065F3}" sibTransId="{954835DA-F895-4349-BB62-9C9C9C7230E5}"/>
    <dgm:cxn modelId="{81C1514E-9FDD-4892-ACB8-D0A856E956A7}" type="presOf" srcId="{78A044FF-71DF-4A20-9C06-2C39519065F3}" destId="{12A19B40-073F-4393-A154-CFC4495054C3}" srcOrd="0" destOrd="0" presId="urn:microsoft.com/office/officeart/2005/8/layout/hierarchy1"/>
    <dgm:cxn modelId="{5720CB61-ECBF-4326-833B-8AFBC9EE2CD2}" type="presOf" srcId="{50007B6C-BAA6-4ABA-8D61-0329E71A6987}" destId="{75728053-DE66-4869-A6CC-74162D1D6262}" srcOrd="0" destOrd="0" presId="urn:microsoft.com/office/officeart/2005/8/layout/hierarchy1"/>
    <dgm:cxn modelId="{3121D2E1-C71A-45F2-AAEF-F13C48AAB763}" srcId="{F56C8BD7-DBF2-4B23-AE7C-6DF598554308}" destId="{21123315-0256-4CAF-AE90-C0BDB184A359}" srcOrd="0" destOrd="0" parTransId="{2EAC094F-60B8-42AE-B770-05E6D63A7698}" sibTransId="{010FFCE4-8229-4F8B-B5A3-F0EEEDEE0DEB}"/>
    <dgm:cxn modelId="{A16725FE-42D4-42C1-9E3A-C661CEEA111B}" type="presOf" srcId="{2448822A-CAB8-4153-A7DC-0D406A83E321}" destId="{2D989072-D22A-411B-AAF4-16858B6D8BAD}" srcOrd="0" destOrd="0" presId="urn:microsoft.com/office/officeart/2005/8/layout/hierarchy1"/>
    <dgm:cxn modelId="{14BC5D5C-C9C3-4C4C-92D6-5359FB1FD1C7}" srcId="{2448822A-CAB8-4153-A7DC-0D406A83E321}" destId="{EE541EFC-8F45-4ED5-9E38-CF1A063703BA}" srcOrd="0" destOrd="0" parTransId="{7DD7DA7C-C0E1-482C-86B3-58C42582B962}" sibTransId="{5CDCB7DE-E9DF-43AF-9BD5-01DC45D7789E}"/>
    <dgm:cxn modelId="{B8B904AA-3FBD-42DD-9872-648500B29D68}" srcId="{EE541EFC-8F45-4ED5-9E38-CF1A063703BA}" destId="{F56C8BD7-DBF2-4B23-AE7C-6DF598554308}" srcOrd="0" destOrd="0" parTransId="{D02A6FE5-E58B-4BBC-AE87-8A4D29752934}" sibTransId="{584E665F-8932-43D5-B5FF-1EA25065BA74}"/>
    <dgm:cxn modelId="{EF0AA09A-21D1-4D7A-B028-60AC08558B4D}" type="presParOf" srcId="{2D989072-D22A-411B-AAF4-16858B6D8BAD}" destId="{97B270F7-850D-4DBA-89A3-3F3E48F7DA13}" srcOrd="0" destOrd="0" presId="urn:microsoft.com/office/officeart/2005/8/layout/hierarchy1"/>
    <dgm:cxn modelId="{733F0B69-429F-4F51-8BC2-47BF708AE5B9}" type="presParOf" srcId="{97B270F7-850D-4DBA-89A3-3F3E48F7DA13}" destId="{C0577FB7-C461-47FC-9F48-0F99EB77E137}" srcOrd="0" destOrd="0" presId="urn:microsoft.com/office/officeart/2005/8/layout/hierarchy1"/>
    <dgm:cxn modelId="{47852637-C3F9-484D-83CA-2B73DEECCFC3}" type="presParOf" srcId="{C0577FB7-C461-47FC-9F48-0F99EB77E137}" destId="{C3B2832D-C1B7-4278-A55D-ED13AC72486E}" srcOrd="0" destOrd="0" presId="urn:microsoft.com/office/officeart/2005/8/layout/hierarchy1"/>
    <dgm:cxn modelId="{D52CD800-EF84-4EF3-8C7B-B86C198E3B1A}" type="presParOf" srcId="{C0577FB7-C461-47FC-9F48-0F99EB77E137}" destId="{72AB0B15-9533-4655-B2A5-7CB42A3D38F1}" srcOrd="1" destOrd="0" presId="urn:microsoft.com/office/officeart/2005/8/layout/hierarchy1"/>
    <dgm:cxn modelId="{BFC1DBB7-658B-4C73-BF56-4AE930C059DE}" type="presParOf" srcId="{97B270F7-850D-4DBA-89A3-3F3E48F7DA13}" destId="{0D74BE9F-4FB4-4691-8CD8-E6B4E711D9D7}" srcOrd="1" destOrd="0" presId="urn:microsoft.com/office/officeart/2005/8/layout/hierarchy1"/>
    <dgm:cxn modelId="{9E1B994F-30DB-4750-B692-10CFEDAD21E2}" type="presParOf" srcId="{0D74BE9F-4FB4-4691-8CD8-E6B4E711D9D7}" destId="{B425A879-2A2F-4CB0-9E7E-A74246845520}" srcOrd="0" destOrd="0" presId="urn:microsoft.com/office/officeart/2005/8/layout/hierarchy1"/>
    <dgm:cxn modelId="{7261B5A0-B882-48A0-959A-A5EBD8873027}" type="presParOf" srcId="{0D74BE9F-4FB4-4691-8CD8-E6B4E711D9D7}" destId="{508C52B7-9348-45A2-B27A-BC8668A3F3DC}" srcOrd="1" destOrd="0" presId="urn:microsoft.com/office/officeart/2005/8/layout/hierarchy1"/>
    <dgm:cxn modelId="{9363D47B-147C-435F-B17F-528F180E75C8}" type="presParOf" srcId="{508C52B7-9348-45A2-B27A-BC8668A3F3DC}" destId="{9B605000-42F5-407A-B04F-C86FAA621B06}" srcOrd="0" destOrd="0" presId="urn:microsoft.com/office/officeart/2005/8/layout/hierarchy1"/>
    <dgm:cxn modelId="{9970ABED-06CB-4078-8C86-633747184EB3}" type="presParOf" srcId="{9B605000-42F5-407A-B04F-C86FAA621B06}" destId="{F3873398-F911-4FDD-95F4-6B4629B49CFA}" srcOrd="0" destOrd="0" presId="urn:microsoft.com/office/officeart/2005/8/layout/hierarchy1"/>
    <dgm:cxn modelId="{DE5FED91-8478-4264-8086-2C84B290EDFE}" type="presParOf" srcId="{9B605000-42F5-407A-B04F-C86FAA621B06}" destId="{9ACE1F0F-1A22-49F6-88FA-EC931959A2E9}" srcOrd="1" destOrd="0" presId="urn:microsoft.com/office/officeart/2005/8/layout/hierarchy1"/>
    <dgm:cxn modelId="{B5C88793-2E27-4434-B75C-EAA47138C158}" type="presParOf" srcId="{508C52B7-9348-45A2-B27A-BC8668A3F3DC}" destId="{4C1970BF-0C1B-45AA-BAE0-6FCED3164FBE}" srcOrd="1" destOrd="0" presId="urn:microsoft.com/office/officeart/2005/8/layout/hierarchy1"/>
    <dgm:cxn modelId="{C1D84205-7278-473D-AF61-E0B86B4343FC}" type="presParOf" srcId="{4C1970BF-0C1B-45AA-BAE0-6FCED3164FBE}" destId="{734859B4-D7F0-462F-B4E2-C5752803791B}" srcOrd="0" destOrd="0" presId="urn:microsoft.com/office/officeart/2005/8/layout/hierarchy1"/>
    <dgm:cxn modelId="{E1366D5F-668D-4385-A308-4273858E3C5F}" type="presParOf" srcId="{4C1970BF-0C1B-45AA-BAE0-6FCED3164FBE}" destId="{A901636C-E0D9-4C8C-B37D-657EF58111A9}" srcOrd="1" destOrd="0" presId="urn:microsoft.com/office/officeart/2005/8/layout/hierarchy1"/>
    <dgm:cxn modelId="{931B18E1-BD6F-4D49-862E-F6161BE3202E}" type="presParOf" srcId="{A901636C-E0D9-4C8C-B37D-657EF58111A9}" destId="{8EF9C9EC-0637-46FA-9F5D-4CDACAFC54A9}" srcOrd="0" destOrd="0" presId="urn:microsoft.com/office/officeart/2005/8/layout/hierarchy1"/>
    <dgm:cxn modelId="{9B007AA6-4AB0-493A-BCE9-8D01F5726552}" type="presParOf" srcId="{8EF9C9EC-0637-46FA-9F5D-4CDACAFC54A9}" destId="{776565E7-B27E-4682-ACE1-5D42C72DF126}" srcOrd="0" destOrd="0" presId="urn:microsoft.com/office/officeart/2005/8/layout/hierarchy1"/>
    <dgm:cxn modelId="{6302FC1F-9F84-4B9D-9355-57B0C5979CE4}" type="presParOf" srcId="{8EF9C9EC-0637-46FA-9F5D-4CDACAFC54A9}" destId="{3496783D-A39D-44F1-8E5E-42F07BD7E651}" srcOrd="1" destOrd="0" presId="urn:microsoft.com/office/officeart/2005/8/layout/hierarchy1"/>
    <dgm:cxn modelId="{D9D53455-6234-47BF-90D6-7BA7D1FEE62E}" type="presParOf" srcId="{A901636C-E0D9-4C8C-B37D-657EF58111A9}" destId="{81E65C64-249E-43BE-A77C-3C2E20DA33CF}" srcOrd="1" destOrd="0" presId="urn:microsoft.com/office/officeart/2005/8/layout/hierarchy1"/>
    <dgm:cxn modelId="{4E5DC1BA-675E-44AE-B012-E124A19674A1}" type="presParOf" srcId="{4C1970BF-0C1B-45AA-BAE0-6FCED3164FBE}" destId="{8BA1BEE9-57A2-4406-9776-9C788D2C2AFA}" srcOrd="2" destOrd="0" presId="urn:microsoft.com/office/officeart/2005/8/layout/hierarchy1"/>
    <dgm:cxn modelId="{3CCC3DAC-E501-4700-9128-4A42395B83BE}" type="presParOf" srcId="{4C1970BF-0C1B-45AA-BAE0-6FCED3164FBE}" destId="{0331B74A-17F5-4486-BB42-DDB0A1EA34FA}" srcOrd="3" destOrd="0" presId="urn:microsoft.com/office/officeart/2005/8/layout/hierarchy1"/>
    <dgm:cxn modelId="{E4379885-F162-4155-9698-0A1CC96671E2}" type="presParOf" srcId="{0331B74A-17F5-4486-BB42-DDB0A1EA34FA}" destId="{B40CB05E-9077-4CCD-90C6-1B7520198541}" srcOrd="0" destOrd="0" presId="urn:microsoft.com/office/officeart/2005/8/layout/hierarchy1"/>
    <dgm:cxn modelId="{D5E5F328-0DF4-402D-ACCC-E2424B115879}" type="presParOf" srcId="{B40CB05E-9077-4CCD-90C6-1B7520198541}" destId="{8B6960B3-A720-4DD3-8DA7-2F2A21CEA6E9}" srcOrd="0" destOrd="0" presId="urn:microsoft.com/office/officeart/2005/8/layout/hierarchy1"/>
    <dgm:cxn modelId="{D85690AB-C57E-4495-86BC-21AB1AF74A9F}" type="presParOf" srcId="{B40CB05E-9077-4CCD-90C6-1B7520198541}" destId="{1DC1EBC9-2E2A-445C-8FD1-5F7C94106CB7}" srcOrd="1" destOrd="0" presId="urn:microsoft.com/office/officeart/2005/8/layout/hierarchy1"/>
    <dgm:cxn modelId="{B6CFB782-825D-42C5-8E50-F598DBA14434}" type="presParOf" srcId="{0331B74A-17F5-4486-BB42-DDB0A1EA34FA}" destId="{57EA2733-D557-4639-9A33-EC6EDB4DAC63}" srcOrd="1" destOrd="0" presId="urn:microsoft.com/office/officeart/2005/8/layout/hierarchy1"/>
    <dgm:cxn modelId="{881122A4-04AE-44C2-9089-DA4797FDEA03}" type="presParOf" srcId="{0D74BE9F-4FB4-4691-8CD8-E6B4E711D9D7}" destId="{75728053-DE66-4869-A6CC-74162D1D6262}" srcOrd="2" destOrd="0" presId="urn:microsoft.com/office/officeart/2005/8/layout/hierarchy1"/>
    <dgm:cxn modelId="{BF8A666E-E9FD-4E82-8137-FFD1BD5AF3E7}" type="presParOf" srcId="{0D74BE9F-4FB4-4691-8CD8-E6B4E711D9D7}" destId="{512ECFC0-B0A3-4F0E-915F-EAFADDA47111}" srcOrd="3" destOrd="0" presId="urn:microsoft.com/office/officeart/2005/8/layout/hierarchy1"/>
    <dgm:cxn modelId="{5A07C893-A20F-45DE-A14F-86CCA965DB89}" type="presParOf" srcId="{512ECFC0-B0A3-4F0E-915F-EAFADDA47111}" destId="{F0AD2DCD-D89B-4888-BF3B-13595F9EFD26}" srcOrd="0" destOrd="0" presId="urn:microsoft.com/office/officeart/2005/8/layout/hierarchy1"/>
    <dgm:cxn modelId="{4AA5DDA3-5433-408B-AA03-17AD92353C6C}" type="presParOf" srcId="{F0AD2DCD-D89B-4888-BF3B-13595F9EFD26}" destId="{B3622FB4-D16E-40B7-BDF7-2062783857E6}" srcOrd="0" destOrd="0" presId="urn:microsoft.com/office/officeart/2005/8/layout/hierarchy1"/>
    <dgm:cxn modelId="{7C032979-1F9F-4B4F-928F-900DA9C68786}" type="presParOf" srcId="{F0AD2DCD-D89B-4888-BF3B-13595F9EFD26}" destId="{4C122707-863F-4C41-AEAB-A565D744089C}" srcOrd="1" destOrd="0" presId="urn:microsoft.com/office/officeart/2005/8/layout/hierarchy1"/>
    <dgm:cxn modelId="{5E8BB828-EC80-44D6-8BF1-562DC31F9087}" type="presParOf" srcId="{512ECFC0-B0A3-4F0E-915F-EAFADDA47111}" destId="{965888C1-35B8-4B9B-8E3B-A54E9B96A7DF}" srcOrd="1" destOrd="0" presId="urn:microsoft.com/office/officeart/2005/8/layout/hierarchy1"/>
    <dgm:cxn modelId="{DCA5F7EB-92BB-4A75-99E0-59126ACCBE59}" type="presParOf" srcId="{965888C1-35B8-4B9B-8E3B-A54E9B96A7DF}" destId="{12A19B40-073F-4393-A154-CFC4495054C3}" srcOrd="0" destOrd="0" presId="urn:microsoft.com/office/officeart/2005/8/layout/hierarchy1"/>
    <dgm:cxn modelId="{70CD5272-D689-4C65-AE33-073A9DF2FDBC}" type="presParOf" srcId="{965888C1-35B8-4B9B-8E3B-A54E9B96A7DF}" destId="{06398BE3-1B50-4A90-86E8-D448AAF6FB0B}" srcOrd="1" destOrd="0" presId="urn:microsoft.com/office/officeart/2005/8/layout/hierarchy1"/>
    <dgm:cxn modelId="{B7E64860-4F72-45C7-A9C8-74CDF4E223FF}" type="presParOf" srcId="{06398BE3-1B50-4A90-86E8-D448AAF6FB0B}" destId="{F9C293FF-1BC2-4A9D-8F48-A5C8478FA0AC}" srcOrd="0" destOrd="0" presId="urn:microsoft.com/office/officeart/2005/8/layout/hierarchy1"/>
    <dgm:cxn modelId="{7B672F00-EDF3-42A1-85A2-8BE755C08DD1}" type="presParOf" srcId="{F9C293FF-1BC2-4A9D-8F48-A5C8478FA0AC}" destId="{5B96BB43-79CF-418D-ACB6-45B8A1C99A8E}" srcOrd="0" destOrd="0" presId="urn:microsoft.com/office/officeart/2005/8/layout/hierarchy1"/>
    <dgm:cxn modelId="{5102599B-1753-45C9-B9AD-DA6AB736F30A}" type="presParOf" srcId="{F9C293FF-1BC2-4A9D-8F48-A5C8478FA0AC}" destId="{C368529C-1A24-423B-B565-53F2C90E7720}" srcOrd="1" destOrd="0" presId="urn:microsoft.com/office/officeart/2005/8/layout/hierarchy1"/>
    <dgm:cxn modelId="{4EB27ED5-0D3D-497A-B609-74C6E0CA8806}" type="presParOf" srcId="{06398BE3-1B50-4A90-86E8-D448AAF6FB0B}" destId="{E684B8E1-96DD-46C5-BDC2-3FFEA739269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872C4-5092-45CB-996E-E2BD714D11FC}">
      <dsp:nvSpPr>
        <dsp:cNvPr id="0" name=""/>
        <dsp:cNvSpPr/>
      </dsp:nvSpPr>
      <dsp:spPr>
        <a:xfrm>
          <a:off x="3124204" y="58123"/>
          <a:ext cx="1710905" cy="1459523"/>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Language Focus</a:t>
          </a:r>
        </a:p>
      </dsp:txBody>
      <dsp:txXfrm>
        <a:off x="3374760" y="271865"/>
        <a:ext cx="1209793" cy="1032039"/>
      </dsp:txXfrm>
    </dsp:sp>
    <dsp:sp modelId="{5FECA7BD-79DB-4526-B091-57D7A09D0725}">
      <dsp:nvSpPr>
        <dsp:cNvPr id="0" name=""/>
        <dsp:cNvSpPr/>
      </dsp:nvSpPr>
      <dsp:spPr>
        <a:xfrm rot="2160000">
          <a:off x="4725562" y="1205152"/>
          <a:ext cx="393804" cy="535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736843" y="1277520"/>
        <a:ext cx="275663" cy="321268"/>
      </dsp:txXfrm>
    </dsp:sp>
    <dsp:sp modelId="{13E195E9-C5B5-4F0F-A1F0-BEE37E026847}">
      <dsp:nvSpPr>
        <dsp:cNvPr id="0" name=""/>
        <dsp:cNvSpPr/>
      </dsp:nvSpPr>
      <dsp:spPr>
        <a:xfrm>
          <a:off x="5046458" y="1396187"/>
          <a:ext cx="1724549" cy="15865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Plan Instruction</a:t>
          </a:r>
        </a:p>
      </dsp:txBody>
      <dsp:txXfrm>
        <a:off x="5299012" y="1628526"/>
        <a:ext cx="1219441" cy="1121829"/>
      </dsp:txXfrm>
    </dsp:sp>
    <dsp:sp modelId="{3C118F49-F9A4-4222-9FFC-7B8E116A2F87}">
      <dsp:nvSpPr>
        <dsp:cNvPr id="0" name=""/>
        <dsp:cNvSpPr/>
      </dsp:nvSpPr>
      <dsp:spPr>
        <a:xfrm rot="6297649">
          <a:off x="5407612" y="3046608"/>
          <a:ext cx="401064" cy="535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483302" y="3095577"/>
        <a:ext cx="280745" cy="321268"/>
      </dsp:txXfrm>
    </dsp:sp>
    <dsp:sp modelId="{ED714C67-12EC-4EA2-BB2E-2612A877833C}">
      <dsp:nvSpPr>
        <dsp:cNvPr id="0" name=""/>
        <dsp:cNvSpPr/>
      </dsp:nvSpPr>
      <dsp:spPr>
        <a:xfrm>
          <a:off x="4509497" y="3663945"/>
          <a:ext cx="1586507" cy="158650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Strategies</a:t>
          </a:r>
        </a:p>
      </dsp:txBody>
      <dsp:txXfrm>
        <a:off x="4741836" y="3896284"/>
        <a:ext cx="1121829" cy="1121829"/>
      </dsp:txXfrm>
    </dsp:sp>
    <dsp:sp modelId="{1814D85C-3A51-4DFF-A508-8CC19F07B67B}">
      <dsp:nvSpPr>
        <dsp:cNvPr id="0" name=""/>
        <dsp:cNvSpPr/>
      </dsp:nvSpPr>
      <dsp:spPr>
        <a:xfrm rot="10799991">
          <a:off x="3870573" y="4189479"/>
          <a:ext cx="451506" cy="535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006025" y="4296568"/>
        <a:ext cx="316054" cy="321268"/>
      </dsp:txXfrm>
    </dsp:sp>
    <dsp:sp modelId="{37FE464D-79A7-443E-819A-34273344A2FA}">
      <dsp:nvSpPr>
        <dsp:cNvPr id="0" name=""/>
        <dsp:cNvSpPr/>
      </dsp:nvSpPr>
      <dsp:spPr>
        <a:xfrm>
          <a:off x="1917246" y="3651244"/>
          <a:ext cx="1740351" cy="1611923"/>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Set Goals</a:t>
          </a:r>
        </a:p>
      </dsp:txBody>
      <dsp:txXfrm>
        <a:off x="2172115" y="3887305"/>
        <a:ext cx="1230613" cy="1139801"/>
      </dsp:txXfrm>
    </dsp:sp>
    <dsp:sp modelId="{5C2BC7C9-341D-4414-ABA4-B0BF5B29722B}">
      <dsp:nvSpPr>
        <dsp:cNvPr id="0" name=""/>
        <dsp:cNvSpPr/>
      </dsp:nvSpPr>
      <dsp:spPr>
        <a:xfrm rot="15120000">
          <a:off x="2209949" y="3054471"/>
          <a:ext cx="417371" cy="535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291901" y="3221101"/>
        <a:ext cx="292160" cy="321268"/>
      </dsp:txXfrm>
    </dsp:sp>
    <dsp:sp modelId="{725BEFBC-4010-44C4-91C5-C7D3382A9A21}">
      <dsp:nvSpPr>
        <dsp:cNvPr id="0" name=""/>
        <dsp:cNvSpPr/>
      </dsp:nvSpPr>
      <dsp:spPr>
        <a:xfrm>
          <a:off x="1153791" y="1413432"/>
          <a:ext cx="1793578" cy="1552017"/>
        </a:xfrm>
        <a:prstGeom prst="ellipse">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Re-direct Purpose</a:t>
          </a:r>
        </a:p>
      </dsp:txBody>
      <dsp:txXfrm>
        <a:off x="1416454" y="1640720"/>
        <a:ext cx="1268252" cy="1097441"/>
      </dsp:txXfrm>
    </dsp:sp>
    <dsp:sp modelId="{5DBB1DEC-9577-4B88-813A-994DB42DA889}">
      <dsp:nvSpPr>
        <dsp:cNvPr id="0" name=""/>
        <dsp:cNvSpPr/>
      </dsp:nvSpPr>
      <dsp:spPr>
        <a:xfrm rot="19440000">
          <a:off x="2830434" y="1214470"/>
          <a:ext cx="387179" cy="535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841526" y="1355696"/>
        <a:ext cx="271025" cy="321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19B40-073F-4393-A154-CFC4495054C3}">
      <dsp:nvSpPr>
        <dsp:cNvPr id="0" name=""/>
        <dsp:cNvSpPr/>
      </dsp:nvSpPr>
      <dsp:spPr>
        <a:xfrm>
          <a:off x="2449082" y="993909"/>
          <a:ext cx="91440" cy="185020"/>
        </a:xfrm>
        <a:custGeom>
          <a:avLst/>
          <a:gdLst/>
          <a:ahLst/>
          <a:cxnLst/>
          <a:rect l="0" t="0" r="0" b="0"/>
          <a:pathLst>
            <a:path>
              <a:moveTo>
                <a:pt x="45720" y="0"/>
              </a:moveTo>
              <a:lnTo>
                <a:pt x="45720" y="1850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728053-DE66-4869-A6CC-74162D1D6262}">
      <dsp:nvSpPr>
        <dsp:cNvPr id="0" name=""/>
        <dsp:cNvSpPr/>
      </dsp:nvSpPr>
      <dsp:spPr>
        <a:xfrm>
          <a:off x="1911643" y="404918"/>
          <a:ext cx="583158" cy="185020"/>
        </a:xfrm>
        <a:custGeom>
          <a:avLst/>
          <a:gdLst/>
          <a:ahLst/>
          <a:cxnLst/>
          <a:rect l="0" t="0" r="0" b="0"/>
          <a:pathLst>
            <a:path>
              <a:moveTo>
                <a:pt x="0" y="0"/>
              </a:moveTo>
              <a:lnTo>
                <a:pt x="0" y="126086"/>
              </a:lnTo>
              <a:lnTo>
                <a:pt x="583158" y="126086"/>
              </a:lnTo>
              <a:lnTo>
                <a:pt x="583158" y="1850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A1BEE9-57A2-4406-9776-9C788D2C2AFA}">
      <dsp:nvSpPr>
        <dsp:cNvPr id="0" name=""/>
        <dsp:cNvSpPr/>
      </dsp:nvSpPr>
      <dsp:spPr>
        <a:xfrm>
          <a:off x="1328484" y="993909"/>
          <a:ext cx="388772" cy="185020"/>
        </a:xfrm>
        <a:custGeom>
          <a:avLst/>
          <a:gdLst/>
          <a:ahLst/>
          <a:cxnLst/>
          <a:rect l="0" t="0" r="0" b="0"/>
          <a:pathLst>
            <a:path>
              <a:moveTo>
                <a:pt x="0" y="0"/>
              </a:moveTo>
              <a:lnTo>
                <a:pt x="0" y="126086"/>
              </a:lnTo>
              <a:lnTo>
                <a:pt x="388772" y="126086"/>
              </a:lnTo>
              <a:lnTo>
                <a:pt x="388772" y="1850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4859B4-D7F0-462F-B4E2-C5752803791B}">
      <dsp:nvSpPr>
        <dsp:cNvPr id="0" name=""/>
        <dsp:cNvSpPr/>
      </dsp:nvSpPr>
      <dsp:spPr>
        <a:xfrm>
          <a:off x="939711" y="993909"/>
          <a:ext cx="388772" cy="185020"/>
        </a:xfrm>
        <a:custGeom>
          <a:avLst/>
          <a:gdLst/>
          <a:ahLst/>
          <a:cxnLst/>
          <a:rect l="0" t="0" r="0" b="0"/>
          <a:pathLst>
            <a:path>
              <a:moveTo>
                <a:pt x="388772" y="0"/>
              </a:moveTo>
              <a:lnTo>
                <a:pt x="388772" y="126086"/>
              </a:lnTo>
              <a:lnTo>
                <a:pt x="0" y="126086"/>
              </a:lnTo>
              <a:lnTo>
                <a:pt x="0" y="1850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5A879-2A2F-4CB0-9E7E-A74246845520}">
      <dsp:nvSpPr>
        <dsp:cNvPr id="0" name=""/>
        <dsp:cNvSpPr/>
      </dsp:nvSpPr>
      <dsp:spPr>
        <a:xfrm>
          <a:off x="1328484" y="404918"/>
          <a:ext cx="583158" cy="185020"/>
        </a:xfrm>
        <a:custGeom>
          <a:avLst/>
          <a:gdLst/>
          <a:ahLst/>
          <a:cxnLst/>
          <a:rect l="0" t="0" r="0" b="0"/>
          <a:pathLst>
            <a:path>
              <a:moveTo>
                <a:pt x="583158" y="0"/>
              </a:moveTo>
              <a:lnTo>
                <a:pt x="583158" y="126086"/>
              </a:lnTo>
              <a:lnTo>
                <a:pt x="0" y="126086"/>
              </a:lnTo>
              <a:lnTo>
                <a:pt x="0" y="1850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B2832D-C1B7-4278-A55D-ED13AC72486E}">
      <dsp:nvSpPr>
        <dsp:cNvPr id="0" name=""/>
        <dsp:cNvSpPr/>
      </dsp:nvSpPr>
      <dsp:spPr>
        <a:xfrm>
          <a:off x="1593556" y="948"/>
          <a:ext cx="636173" cy="403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B0B15-9533-4655-B2A5-7CB42A3D38F1}">
      <dsp:nvSpPr>
        <dsp:cNvPr id="0" name=""/>
        <dsp:cNvSpPr/>
      </dsp:nvSpPr>
      <dsp:spPr>
        <a:xfrm>
          <a:off x="1664242" y="68100"/>
          <a:ext cx="636173" cy="4039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t>
          </a:r>
        </a:p>
      </dsp:txBody>
      <dsp:txXfrm>
        <a:off x="1676074" y="79932"/>
        <a:ext cx="612509" cy="380306"/>
      </dsp:txXfrm>
    </dsp:sp>
    <dsp:sp modelId="{F3873398-F911-4FDD-95F4-6B4629B49CFA}">
      <dsp:nvSpPr>
        <dsp:cNvPr id="0" name=""/>
        <dsp:cNvSpPr/>
      </dsp:nvSpPr>
      <dsp:spPr>
        <a:xfrm>
          <a:off x="1010397" y="589939"/>
          <a:ext cx="636173" cy="403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E1F0F-1A22-49F6-88FA-EC931959A2E9}">
      <dsp:nvSpPr>
        <dsp:cNvPr id="0" name=""/>
        <dsp:cNvSpPr/>
      </dsp:nvSpPr>
      <dsp:spPr>
        <a:xfrm>
          <a:off x="1081083" y="657090"/>
          <a:ext cx="636173" cy="4039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t>
          </a:r>
        </a:p>
      </dsp:txBody>
      <dsp:txXfrm>
        <a:off x="1092915" y="668922"/>
        <a:ext cx="612509" cy="380306"/>
      </dsp:txXfrm>
    </dsp:sp>
    <dsp:sp modelId="{776565E7-B27E-4682-ACE1-5D42C72DF126}">
      <dsp:nvSpPr>
        <dsp:cNvPr id="0" name=""/>
        <dsp:cNvSpPr/>
      </dsp:nvSpPr>
      <dsp:spPr>
        <a:xfrm>
          <a:off x="621625" y="1178929"/>
          <a:ext cx="636173" cy="403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96783D-A39D-44F1-8E5E-42F07BD7E651}">
      <dsp:nvSpPr>
        <dsp:cNvPr id="0" name=""/>
        <dsp:cNvSpPr/>
      </dsp:nvSpPr>
      <dsp:spPr>
        <a:xfrm>
          <a:off x="692311" y="1246081"/>
          <a:ext cx="636173" cy="4039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t>
          </a:r>
        </a:p>
      </dsp:txBody>
      <dsp:txXfrm>
        <a:off x="704143" y="1257913"/>
        <a:ext cx="612509" cy="380306"/>
      </dsp:txXfrm>
    </dsp:sp>
    <dsp:sp modelId="{8B6960B3-A720-4DD3-8DA7-2F2A21CEA6E9}">
      <dsp:nvSpPr>
        <dsp:cNvPr id="0" name=""/>
        <dsp:cNvSpPr/>
      </dsp:nvSpPr>
      <dsp:spPr>
        <a:xfrm>
          <a:off x="1399170" y="1178929"/>
          <a:ext cx="636173" cy="403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1EBC9-2E2A-445C-8FD1-5F7C94106CB7}">
      <dsp:nvSpPr>
        <dsp:cNvPr id="0" name=""/>
        <dsp:cNvSpPr/>
      </dsp:nvSpPr>
      <dsp:spPr>
        <a:xfrm>
          <a:off x="1469856" y="1246081"/>
          <a:ext cx="636173" cy="4039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t>
          </a:r>
        </a:p>
      </dsp:txBody>
      <dsp:txXfrm>
        <a:off x="1481688" y="1257913"/>
        <a:ext cx="612509" cy="380306"/>
      </dsp:txXfrm>
    </dsp:sp>
    <dsp:sp modelId="{B3622FB4-D16E-40B7-BDF7-2062783857E6}">
      <dsp:nvSpPr>
        <dsp:cNvPr id="0" name=""/>
        <dsp:cNvSpPr/>
      </dsp:nvSpPr>
      <dsp:spPr>
        <a:xfrm>
          <a:off x="2176715" y="589939"/>
          <a:ext cx="636173" cy="403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22707-863F-4C41-AEAB-A565D744089C}">
      <dsp:nvSpPr>
        <dsp:cNvPr id="0" name=""/>
        <dsp:cNvSpPr/>
      </dsp:nvSpPr>
      <dsp:spPr>
        <a:xfrm>
          <a:off x="2247401" y="657090"/>
          <a:ext cx="636173" cy="4039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t>
          </a:r>
        </a:p>
      </dsp:txBody>
      <dsp:txXfrm>
        <a:off x="2259233" y="668922"/>
        <a:ext cx="612509" cy="380306"/>
      </dsp:txXfrm>
    </dsp:sp>
    <dsp:sp modelId="{5B96BB43-79CF-418D-ACB6-45B8A1C99A8E}">
      <dsp:nvSpPr>
        <dsp:cNvPr id="0" name=""/>
        <dsp:cNvSpPr/>
      </dsp:nvSpPr>
      <dsp:spPr>
        <a:xfrm>
          <a:off x="2176715" y="1178929"/>
          <a:ext cx="636173" cy="403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8529C-1A24-423B-B565-53F2C90E7720}">
      <dsp:nvSpPr>
        <dsp:cNvPr id="0" name=""/>
        <dsp:cNvSpPr/>
      </dsp:nvSpPr>
      <dsp:spPr>
        <a:xfrm>
          <a:off x="2247401" y="1246081"/>
          <a:ext cx="636173" cy="4039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t>
          </a:r>
        </a:p>
      </dsp:txBody>
      <dsp:txXfrm>
        <a:off x="2259233" y="1257913"/>
        <a:ext cx="612509" cy="38030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7837"/>
          </a:xfrm>
          <a:prstGeom prst="rect">
            <a:avLst/>
          </a:prstGeom>
        </p:spPr>
        <p:txBody>
          <a:bodyPr vert="horz" lIns="93749" tIns="46875" rIns="93749" bIns="46875" rtlCol="0"/>
          <a:lstStyle>
            <a:lvl1pPr algn="l">
              <a:defRPr sz="1200"/>
            </a:lvl1pPr>
          </a:lstStyle>
          <a:p>
            <a:endParaRPr lang="en-US"/>
          </a:p>
        </p:txBody>
      </p:sp>
      <p:sp>
        <p:nvSpPr>
          <p:cNvPr id="3" name="Date Placeholder 2"/>
          <p:cNvSpPr>
            <a:spLocks noGrp="1"/>
          </p:cNvSpPr>
          <p:nvPr>
            <p:ph type="dt" sz="quarter" idx="1"/>
          </p:nvPr>
        </p:nvSpPr>
        <p:spPr>
          <a:xfrm>
            <a:off x="3995218" y="1"/>
            <a:ext cx="3056414" cy="467837"/>
          </a:xfrm>
          <a:prstGeom prst="rect">
            <a:avLst/>
          </a:prstGeom>
        </p:spPr>
        <p:txBody>
          <a:bodyPr vert="horz" lIns="93749" tIns="46875" rIns="93749" bIns="46875" rtlCol="0"/>
          <a:lstStyle>
            <a:lvl1pPr algn="r">
              <a:defRPr sz="1200"/>
            </a:lvl1pPr>
          </a:lstStyle>
          <a:p>
            <a:fld id="{59C5EFE3-B4C4-4F44-BD95-BF23AD2A0CA8}" type="datetimeFigureOut">
              <a:rPr lang="en-US" smtClean="0"/>
              <a:pPr/>
              <a:t>9/21/2016</a:t>
            </a:fld>
            <a:endParaRPr lang="en-US"/>
          </a:p>
        </p:txBody>
      </p:sp>
      <p:sp>
        <p:nvSpPr>
          <p:cNvPr id="4" name="Footer Placeholder 3"/>
          <p:cNvSpPr>
            <a:spLocks noGrp="1"/>
          </p:cNvSpPr>
          <p:nvPr>
            <p:ph type="ftr" sz="quarter" idx="2"/>
          </p:nvPr>
        </p:nvSpPr>
        <p:spPr>
          <a:xfrm>
            <a:off x="0" y="8887264"/>
            <a:ext cx="3056414" cy="467837"/>
          </a:xfrm>
          <a:prstGeom prst="rect">
            <a:avLst/>
          </a:prstGeom>
        </p:spPr>
        <p:txBody>
          <a:bodyPr vert="horz" lIns="93749" tIns="46875" rIns="93749" bIns="46875" rtlCol="0" anchor="b"/>
          <a:lstStyle>
            <a:lvl1pPr algn="l">
              <a:defRPr sz="1200"/>
            </a:lvl1pPr>
          </a:lstStyle>
          <a:p>
            <a:r>
              <a:rPr lang="en-US"/>
              <a:t>ELPS Instructional Tool                                                         </a:t>
            </a:r>
          </a:p>
        </p:txBody>
      </p:sp>
      <p:sp>
        <p:nvSpPr>
          <p:cNvPr id="5" name="Slide Number Placeholder 4"/>
          <p:cNvSpPr>
            <a:spLocks noGrp="1"/>
          </p:cNvSpPr>
          <p:nvPr>
            <p:ph type="sldNum" sz="quarter" idx="3"/>
          </p:nvPr>
        </p:nvSpPr>
        <p:spPr>
          <a:xfrm>
            <a:off x="3995218" y="8887264"/>
            <a:ext cx="3056414" cy="467837"/>
          </a:xfrm>
          <a:prstGeom prst="rect">
            <a:avLst/>
          </a:prstGeom>
        </p:spPr>
        <p:txBody>
          <a:bodyPr vert="horz" lIns="93749" tIns="46875" rIns="93749" bIns="46875" rtlCol="0" anchor="b"/>
          <a:lstStyle>
            <a:lvl1pPr algn="r">
              <a:defRPr sz="1200"/>
            </a:lvl1pPr>
          </a:lstStyle>
          <a:p>
            <a:fld id="{0D70B321-E95D-4041-9718-B9D364A1C56D}"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7837"/>
          </a:xfrm>
          <a:prstGeom prst="rect">
            <a:avLst/>
          </a:prstGeom>
        </p:spPr>
        <p:txBody>
          <a:bodyPr vert="horz" lIns="93749" tIns="46875" rIns="93749" bIns="46875" rtlCol="0"/>
          <a:lstStyle>
            <a:lvl1pPr algn="l">
              <a:defRPr sz="1200"/>
            </a:lvl1pPr>
          </a:lstStyle>
          <a:p>
            <a:endParaRPr lang="en-US"/>
          </a:p>
        </p:txBody>
      </p:sp>
      <p:sp>
        <p:nvSpPr>
          <p:cNvPr id="3" name="Date Placeholder 2"/>
          <p:cNvSpPr>
            <a:spLocks noGrp="1"/>
          </p:cNvSpPr>
          <p:nvPr>
            <p:ph type="dt" idx="1"/>
          </p:nvPr>
        </p:nvSpPr>
        <p:spPr>
          <a:xfrm>
            <a:off x="3995218" y="1"/>
            <a:ext cx="3056414" cy="467837"/>
          </a:xfrm>
          <a:prstGeom prst="rect">
            <a:avLst/>
          </a:prstGeom>
        </p:spPr>
        <p:txBody>
          <a:bodyPr vert="horz" lIns="93749" tIns="46875" rIns="93749" bIns="46875" rtlCol="0"/>
          <a:lstStyle>
            <a:lvl1pPr algn="r">
              <a:defRPr sz="1200"/>
            </a:lvl1pPr>
          </a:lstStyle>
          <a:p>
            <a:fld id="{A229FB44-F81C-4FEB-99F7-771C1FB7A1B7}" type="datetimeFigureOut">
              <a:rPr lang="en-US" smtClean="0"/>
              <a:pPr/>
              <a:t>9/21/2016</a:t>
            </a:fld>
            <a:endParaRPr lang="en-US"/>
          </a:p>
        </p:txBody>
      </p:sp>
      <p:sp>
        <p:nvSpPr>
          <p:cNvPr id="4" name="Slide Image Placeholder 3"/>
          <p:cNvSpPr>
            <a:spLocks noGrp="1" noRot="1" noChangeAspect="1"/>
          </p:cNvSpPr>
          <p:nvPr>
            <p:ph type="sldImg" idx="2"/>
          </p:nvPr>
        </p:nvSpPr>
        <p:spPr>
          <a:xfrm>
            <a:off x="1189038" y="703263"/>
            <a:ext cx="4675187" cy="3506787"/>
          </a:xfrm>
          <a:prstGeom prst="rect">
            <a:avLst/>
          </a:prstGeom>
          <a:noFill/>
          <a:ln w="12700">
            <a:solidFill>
              <a:prstClr val="black"/>
            </a:solidFill>
          </a:ln>
        </p:spPr>
        <p:txBody>
          <a:bodyPr vert="horz" lIns="93749" tIns="46875" rIns="93749" bIns="46875" rtlCol="0" anchor="ctr"/>
          <a:lstStyle/>
          <a:p>
            <a:endParaRPr lang="en-US"/>
          </a:p>
        </p:txBody>
      </p:sp>
      <p:sp>
        <p:nvSpPr>
          <p:cNvPr id="5" name="Notes Placeholder 4"/>
          <p:cNvSpPr>
            <a:spLocks noGrp="1"/>
          </p:cNvSpPr>
          <p:nvPr>
            <p:ph type="body" sz="quarter" idx="3"/>
          </p:nvPr>
        </p:nvSpPr>
        <p:spPr>
          <a:xfrm>
            <a:off x="705327" y="4444446"/>
            <a:ext cx="5642610" cy="4210527"/>
          </a:xfrm>
          <a:prstGeom prst="rect">
            <a:avLst/>
          </a:prstGeom>
        </p:spPr>
        <p:txBody>
          <a:bodyPr vert="horz" lIns="93749" tIns="46875" rIns="93749" bIns="468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87264"/>
            <a:ext cx="3056414" cy="467837"/>
          </a:xfrm>
          <a:prstGeom prst="rect">
            <a:avLst/>
          </a:prstGeom>
        </p:spPr>
        <p:txBody>
          <a:bodyPr vert="horz" lIns="93749" tIns="46875" rIns="93749" bIns="46875" rtlCol="0" anchor="b"/>
          <a:lstStyle>
            <a:lvl1pPr algn="l">
              <a:defRPr sz="1200"/>
            </a:lvl1pPr>
          </a:lstStyle>
          <a:p>
            <a:r>
              <a:rPr lang="en-US"/>
              <a:t>ELPS Instructional Tool                                                         </a:t>
            </a:r>
          </a:p>
        </p:txBody>
      </p:sp>
      <p:sp>
        <p:nvSpPr>
          <p:cNvPr id="7" name="Slide Number Placeholder 6"/>
          <p:cNvSpPr>
            <a:spLocks noGrp="1"/>
          </p:cNvSpPr>
          <p:nvPr>
            <p:ph type="sldNum" sz="quarter" idx="5"/>
          </p:nvPr>
        </p:nvSpPr>
        <p:spPr>
          <a:xfrm>
            <a:off x="3995218" y="8887264"/>
            <a:ext cx="3056414" cy="467837"/>
          </a:xfrm>
          <a:prstGeom prst="rect">
            <a:avLst/>
          </a:prstGeom>
        </p:spPr>
        <p:txBody>
          <a:bodyPr vert="horz" lIns="93749" tIns="46875" rIns="93749" bIns="46875" rtlCol="0" anchor="b"/>
          <a:lstStyle>
            <a:lvl1pPr algn="r">
              <a:defRPr sz="1200"/>
            </a:lvl1pPr>
          </a:lstStyle>
          <a:p>
            <a:fld id="{AC2CE04E-464E-4520-95D2-75104473730B}"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Materials:</a:t>
            </a:r>
          </a:p>
          <a:p>
            <a:r>
              <a:rPr lang="en-US" dirty="0"/>
              <a:t>Post-it notes</a:t>
            </a:r>
          </a:p>
          <a:p>
            <a:r>
              <a:rPr lang="en-US" dirty="0"/>
              <a:t>Highlighters </a:t>
            </a:r>
          </a:p>
          <a:p>
            <a:r>
              <a:rPr lang="en-US" dirty="0"/>
              <a:t>Flags</a:t>
            </a:r>
          </a:p>
          <a:p>
            <a:r>
              <a:rPr lang="en-US" dirty="0"/>
              <a:t>Index cards</a:t>
            </a:r>
          </a:p>
          <a:p>
            <a:r>
              <a:rPr lang="en-US" dirty="0"/>
              <a:t>Chart tablet</a:t>
            </a:r>
          </a:p>
          <a:p>
            <a:r>
              <a:rPr lang="en-US" dirty="0"/>
              <a:t>Chart</a:t>
            </a:r>
            <a:r>
              <a:rPr lang="en-US" baseline="0" dirty="0"/>
              <a:t> markers</a:t>
            </a:r>
          </a:p>
          <a:p>
            <a:r>
              <a:rPr lang="en-US" baseline="0" dirty="0"/>
              <a:t>Bond paper</a:t>
            </a:r>
          </a:p>
          <a:p>
            <a:endParaRPr lang="en-US" baseline="0" dirty="0"/>
          </a:p>
          <a:p>
            <a:r>
              <a:rPr lang="en-US" baseline="0" dirty="0"/>
              <a:t>Sign in sheet</a:t>
            </a:r>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r>
              <a:rPr lang="en-US" dirty="0"/>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what the ELPS</a:t>
            </a:r>
            <a:r>
              <a:rPr lang="en-US" baseline="0" dirty="0"/>
              <a:t> mean as required by the state.</a:t>
            </a:r>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94C344ED-A9AC-40E6-BE53-655FAB66392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normAutofit lnSpcReduction="10000"/>
          </a:bodyPr>
          <a:lstStyle/>
          <a:p>
            <a:r>
              <a:rPr lang="en-US" dirty="0"/>
              <a:t>Refer participants to p.</a:t>
            </a:r>
            <a:r>
              <a:rPr lang="en-US" baseline="0" dirty="0"/>
              <a:t> 9 of the </a:t>
            </a:r>
            <a:r>
              <a:rPr lang="en-US" dirty="0"/>
              <a:t>ELPS Instructional Tool. </a:t>
            </a:r>
          </a:p>
          <a:p>
            <a:endParaRPr lang="en-US" b="1" dirty="0"/>
          </a:p>
          <a:p>
            <a:r>
              <a:rPr lang="en-US" b="1" dirty="0"/>
              <a:t>Say: </a:t>
            </a:r>
            <a:r>
              <a:rPr lang="en-US" dirty="0"/>
              <a:t>Here you can find examples of what focused, targeted, and systematic look like. (Give participants time to read p. 9). </a:t>
            </a:r>
          </a:p>
          <a:p>
            <a:endParaRPr lang="en-US" dirty="0"/>
          </a:p>
          <a:p>
            <a:r>
              <a:rPr lang="en-US" dirty="0"/>
              <a:t>Now, think of these examples as things you can do to help ELLs move one level of</a:t>
            </a:r>
            <a:r>
              <a:rPr lang="en-US" baseline="0" dirty="0"/>
              <a:t> English proficiency each year. </a:t>
            </a:r>
            <a:r>
              <a:rPr lang="en-US" dirty="0"/>
              <a:t>This is a good piece to reflect of</a:t>
            </a:r>
            <a:r>
              <a:rPr lang="en-US" baseline="0" dirty="0"/>
              <a:t> how we are ensuring that content is focused, targeted and systematic.</a:t>
            </a:r>
            <a:endParaRPr lang="en-US" dirty="0"/>
          </a:p>
          <a:p>
            <a:pPr defTabSz="932249">
              <a:defRPr/>
            </a:pPr>
            <a:endParaRPr lang="en-US" dirty="0"/>
          </a:p>
          <a:p>
            <a:pPr defTabSz="932249">
              <a:defRPr/>
            </a:pPr>
            <a:r>
              <a:rPr lang="en-US" dirty="0"/>
              <a:t>Language proficiency levels in English must be identified for listening, speaking, reading and writing.</a:t>
            </a:r>
            <a:r>
              <a:rPr lang="en-US" baseline="0" dirty="0"/>
              <a:t> </a:t>
            </a:r>
            <a:r>
              <a:rPr lang="en-US" dirty="0"/>
              <a:t> Without appropriate linguistically</a:t>
            </a:r>
            <a:r>
              <a:rPr lang="en-US" baseline="0" dirty="0"/>
              <a:t> accommodated instructional activities, ELLs struggle to develop English language skills and content attainment.   </a:t>
            </a:r>
          </a:p>
          <a:p>
            <a:pPr defTabSz="932249">
              <a:defRPr/>
            </a:pPr>
            <a:endParaRPr lang="en-US" dirty="0"/>
          </a:p>
          <a:p>
            <a:pPr defTabSz="932249">
              <a:defRPr/>
            </a:pPr>
            <a:r>
              <a:rPr lang="en-US" dirty="0"/>
              <a:t>(For last bullet) </a:t>
            </a:r>
            <a:r>
              <a:rPr lang="en-US" b="1" dirty="0"/>
              <a:t>Second language acquisition instruction must be:</a:t>
            </a:r>
          </a:p>
          <a:p>
            <a:endParaRPr lang="en-US" b="1" dirty="0"/>
          </a:p>
          <a:p>
            <a:r>
              <a:rPr lang="en-US" b="1" dirty="0"/>
              <a:t>Focused: </a:t>
            </a:r>
            <a:r>
              <a:rPr lang="en-US" dirty="0"/>
              <a:t>instruction centered on student acquisition of vocabulary, grammar, syntax and English mechanics necessary to support content-based instruction and accelerated learning of English (especially at the secondary level).</a:t>
            </a:r>
          </a:p>
          <a:p>
            <a:endParaRPr lang="en-US" dirty="0"/>
          </a:p>
          <a:p>
            <a:r>
              <a:rPr lang="en-US" b="1" dirty="0"/>
              <a:t>Targeted:</a:t>
            </a:r>
            <a:r>
              <a:rPr lang="en-US" dirty="0"/>
              <a:t> specific goals and objectives align with vocabulary, grammar, syntax  etc. Content objectives for ELLs align with TEKS-Language objectives align with ELPS.</a:t>
            </a:r>
          </a:p>
          <a:p>
            <a:endParaRPr lang="en-US" dirty="0"/>
          </a:p>
          <a:p>
            <a:r>
              <a:rPr lang="en-US" b="1" dirty="0"/>
              <a:t>Systematic</a:t>
            </a:r>
            <a:r>
              <a:rPr lang="en-US" dirty="0"/>
              <a:t>: well organized structure in place to ensure students acquire structure of language. Comprehensive plan for students in grades 3-12 at beginner or intermediate level.</a:t>
            </a:r>
          </a:p>
        </p:txBody>
      </p:sp>
      <p:sp>
        <p:nvSpPr>
          <p:cNvPr id="50180" name="Slide Number Placeholder 3"/>
          <p:cNvSpPr>
            <a:spLocks noGrp="1"/>
          </p:cNvSpPr>
          <p:nvPr>
            <p:ph type="sldNum" sz="quarter" idx="5"/>
          </p:nvPr>
        </p:nvSpPr>
        <p:spPr>
          <a:noFill/>
        </p:spPr>
        <p:txBody>
          <a:bodyPr/>
          <a:lstStyle/>
          <a:p>
            <a:fld id="{E0B94F48-3A35-4D47-B533-F7FEA0366717}" type="slidenum">
              <a:rPr lang="en-US" smtClean="0"/>
              <a:pPr/>
              <a:t>11</a:t>
            </a:fld>
            <a:endParaRPr lang="en-US" dirty="0"/>
          </a:p>
        </p:txBody>
      </p:sp>
      <p:sp>
        <p:nvSpPr>
          <p:cNvPr id="5" name="Footer Placeholder 4"/>
          <p:cNvSpPr>
            <a:spLocks noGrp="1"/>
          </p:cNvSpPr>
          <p:nvPr>
            <p:ph type="ftr" sz="quarter" idx="10"/>
          </p:nvPr>
        </p:nvSpPr>
        <p:spPr/>
        <p:txBody>
          <a:bodyPr/>
          <a:lstStyle/>
          <a:p>
            <a:r>
              <a:rPr lang="en-US"/>
              <a:t>ELPS Instructional Tool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249">
              <a:defRPr/>
            </a:pPr>
            <a:r>
              <a:rPr lang="en-US" dirty="0"/>
              <a:t>Tell participants to close the Instructional tool, then to work with a partner and take turns defining the highlighted terminology. </a:t>
            </a:r>
          </a:p>
          <a:p>
            <a:pPr defTabSz="932249">
              <a:defRPr/>
            </a:pPr>
            <a:endParaRPr lang="en-US" dirty="0"/>
          </a:p>
          <a:p>
            <a:pPr defTabSz="932249">
              <a:defRPr/>
            </a:pPr>
            <a:r>
              <a:rPr lang="en-US" dirty="0"/>
              <a:t>Refer participants to </a:t>
            </a:r>
            <a:r>
              <a:rPr lang="en-US" baseline="0" dirty="0"/>
              <a:t>the top section of p.6 </a:t>
            </a:r>
            <a:r>
              <a:rPr lang="en-US" dirty="0"/>
              <a:t>of the ELPS Instructional Tool</a:t>
            </a:r>
            <a:r>
              <a:rPr lang="en-US" baseline="0" dirty="0"/>
              <a:t> </a:t>
            </a:r>
            <a:r>
              <a:rPr lang="en-US" b="1" baseline="0" dirty="0"/>
              <a:t>AFTER they give definitions in they own words. </a:t>
            </a:r>
          </a:p>
          <a:p>
            <a:pPr defTabSz="932249">
              <a:defRPr/>
            </a:pPr>
            <a:endParaRPr lang="en-US" b="1" u="sng" dirty="0"/>
          </a:p>
          <a:p>
            <a:pPr defTabSz="932249">
              <a:defRPr/>
            </a:pPr>
            <a:r>
              <a:rPr lang="en-US" b="1" u="sng" dirty="0"/>
              <a:t>Processing Activity</a:t>
            </a:r>
            <a:r>
              <a:rPr lang="en-US" dirty="0"/>
              <a:t>:</a:t>
            </a:r>
          </a:p>
          <a:p>
            <a:pPr defTabSz="932249">
              <a:defRPr/>
            </a:pPr>
            <a:r>
              <a:rPr lang="en-US" dirty="0"/>
              <a:t>Have participants engage in a word definition scan in order to review and clarify meanings.  (They will scan the tool </a:t>
            </a:r>
            <a:r>
              <a:rPr lang="en-US" b="1" dirty="0"/>
              <a:t>AFTER they define in their own word</a:t>
            </a:r>
            <a:r>
              <a:rPr lang="en-US" dirty="0"/>
              <a:t>s!) </a:t>
            </a:r>
            <a:endParaRPr lang="en-US" baseline="0" dirty="0"/>
          </a:p>
          <a:p>
            <a:endParaRPr lang="en-US" baseline="0" dirty="0"/>
          </a:p>
          <a:p>
            <a:r>
              <a:rPr lang="en-US" baseline="0" dirty="0"/>
              <a:t>Explain how the ELPS are the second language acquisition curriculum necessary for the success of ELLs. More specifically- Ch. 74.4 (b)(4) requires that school districts…, refer to slide and remind participants to keep this in the forefront in regards to this tool.  </a:t>
            </a:r>
          </a:p>
          <a:p>
            <a:r>
              <a:rPr lang="en-US" baseline="0" dirty="0"/>
              <a:t> </a:t>
            </a:r>
          </a:p>
        </p:txBody>
      </p:sp>
      <p:sp>
        <p:nvSpPr>
          <p:cNvPr id="4" name="Slide Number Placeholder 3"/>
          <p:cNvSpPr>
            <a:spLocks noGrp="1"/>
          </p:cNvSpPr>
          <p:nvPr>
            <p:ph type="sldNum" sz="quarter" idx="10"/>
          </p:nvPr>
        </p:nvSpPr>
        <p:spPr/>
        <p:txBody>
          <a:bodyPr/>
          <a:lstStyle/>
          <a:p>
            <a:fld id="{FC34525B-D21B-43DD-8E00-D1F18E1A4DB0}"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ELPS Instructional Tool                                                         </a:t>
            </a:r>
          </a:p>
        </p:txBody>
      </p:sp>
      <p:sp>
        <p:nvSpPr>
          <p:cNvPr id="8" name="Date Placeholder 7"/>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126344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Materials:</a:t>
            </a:r>
          </a:p>
          <a:p>
            <a:r>
              <a:rPr lang="en-US" baseline="0" dirty="0"/>
              <a:t>ELPS Instructional Tool-Cards </a:t>
            </a:r>
          </a:p>
          <a:p>
            <a:r>
              <a:rPr lang="en-US" baseline="0" dirty="0"/>
              <a:t>ELPS Instructional Tool booklet</a:t>
            </a:r>
          </a:p>
          <a:p>
            <a:endParaRPr lang="en-US" dirty="0"/>
          </a:p>
          <a:p>
            <a:r>
              <a:rPr lang="en-US" dirty="0"/>
              <a:t>Print the </a:t>
            </a:r>
            <a:r>
              <a:rPr lang="en-US" baseline="0" dirty="0"/>
              <a:t>ELPS Instructional Tool-Cards in color (use index paper).  Cut them and place them in bags.   </a:t>
            </a:r>
            <a:endParaRPr lang="en-US" dirty="0"/>
          </a:p>
          <a:p>
            <a:r>
              <a:rPr lang="en-US" dirty="0"/>
              <a:t>Presenter will prepare one set of cards</a:t>
            </a:r>
            <a:r>
              <a:rPr lang="en-US" baseline="0" dirty="0"/>
              <a:t> per table. </a:t>
            </a:r>
          </a:p>
          <a:p>
            <a:endParaRPr lang="en-US" b="1" baseline="0" dirty="0"/>
          </a:p>
          <a:p>
            <a:r>
              <a:rPr lang="en-US" b="1" baseline="0" dirty="0"/>
              <a:t>Processing Activity: </a:t>
            </a:r>
            <a:r>
              <a:rPr lang="en-US" b="0" baseline="0" dirty="0"/>
              <a:t>Time frame-3-4 min.</a:t>
            </a:r>
          </a:p>
          <a:p>
            <a:r>
              <a:rPr lang="en-US" b="1" baseline="0" dirty="0"/>
              <a:t>Say:</a:t>
            </a:r>
          </a:p>
          <a:p>
            <a:pPr>
              <a:buFont typeface="Arial" pitchFamily="34" charset="0"/>
              <a:buChar char="•"/>
            </a:pPr>
            <a:r>
              <a:rPr lang="en-US" dirty="0"/>
              <a:t>Get an</a:t>
            </a:r>
            <a:r>
              <a:rPr lang="en-US" baseline="0" dirty="0"/>
              <a:t> envelope that contains a </a:t>
            </a:r>
            <a:r>
              <a:rPr lang="en-US" dirty="0"/>
              <a:t>set of cards (on your table).</a:t>
            </a:r>
          </a:p>
          <a:p>
            <a:pPr>
              <a:buFont typeface="Arial" pitchFamily="34" charset="0"/>
              <a:buChar char="•"/>
            </a:pPr>
            <a:r>
              <a:rPr lang="en-US" dirty="0"/>
              <a:t>With your ELPS Instructional Tool closed,</a:t>
            </a:r>
          </a:p>
          <a:p>
            <a:pPr>
              <a:buFont typeface="Arial" pitchFamily="34" charset="0"/>
              <a:buChar char="•"/>
            </a:pPr>
            <a:r>
              <a:rPr lang="en-US" dirty="0"/>
              <a:t>Match the words to the corresponding definition or statement. </a:t>
            </a:r>
          </a:p>
          <a:p>
            <a:pPr>
              <a:buFont typeface="Arial" pitchFamily="34" charset="0"/>
              <a:buChar char="•"/>
            </a:pPr>
            <a:r>
              <a:rPr lang="en-US" dirty="0"/>
              <a:t>Use your ELPS Instructional tool, p. 7 to check your answers</a:t>
            </a:r>
          </a:p>
          <a:p>
            <a:pPr>
              <a:buNone/>
            </a:pPr>
            <a:endParaRPr lang="en-US" dirty="0"/>
          </a:p>
          <a:p>
            <a:pPr>
              <a:buNone/>
            </a:pPr>
            <a:r>
              <a:rPr lang="en-US" b="1" dirty="0"/>
              <a:t>Objective</a:t>
            </a:r>
            <a:r>
              <a:rPr lang="en-US" dirty="0"/>
              <a:t>: To understand TAC, Chapter 74.4 (b) (4)</a:t>
            </a:r>
          </a:p>
          <a:p>
            <a:endParaRPr lang="en-US" dirty="0"/>
          </a:p>
          <a:p>
            <a:endParaRPr lang="en-US" dirty="0"/>
          </a:p>
        </p:txBody>
      </p:sp>
      <p:sp>
        <p:nvSpPr>
          <p:cNvPr id="4" name="Footer Placeholder 3"/>
          <p:cNvSpPr>
            <a:spLocks noGrp="1"/>
          </p:cNvSpPr>
          <p:nvPr>
            <p:ph type="ftr" sz="quarter" idx="10"/>
          </p:nvPr>
        </p:nvSpPr>
        <p:spPr/>
        <p:txBody>
          <a:bodyPr/>
          <a:lstStyle/>
          <a:p>
            <a:r>
              <a:rPr lang="en-US" dirty="0"/>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Language domains can be divided</a:t>
            </a:r>
            <a:r>
              <a:rPr lang="en-US" b="1" baseline="0" dirty="0"/>
              <a:t> into two categories:</a:t>
            </a:r>
            <a:endParaRPr lang="en-US" b="1" dirty="0"/>
          </a:p>
          <a:p>
            <a:r>
              <a:rPr lang="en-US" b="1" dirty="0"/>
              <a:t>Receptive </a:t>
            </a:r>
            <a:r>
              <a:rPr lang="en-US" dirty="0"/>
              <a:t>is listening and reading (input).</a:t>
            </a:r>
          </a:p>
          <a:p>
            <a:r>
              <a:rPr lang="en-US" b="1" dirty="0"/>
              <a:t>Expressive </a:t>
            </a:r>
            <a:r>
              <a:rPr lang="en-US" dirty="0"/>
              <a:t>is speaking and writing (output).</a:t>
            </a:r>
          </a:p>
          <a:p>
            <a:pPr defTabSz="932249">
              <a:defRPr/>
            </a:pPr>
            <a:r>
              <a:rPr lang="en-US" dirty="0"/>
              <a:t>Refer</a:t>
            </a:r>
            <a:r>
              <a:rPr lang="en-US" baseline="0" dirty="0"/>
              <a:t> participants to p.8 of the Tool</a:t>
            </a:r>
          </a:p>
          <a:p>
            <a:pPr marL="233063" indent="-233063"/>
            <a:endParaRPr lang="en-US" baseline="0" dirty="0"/>
          </a:p>
        </p:txBody>
      </p:sp>
      <p:sp>
        <p:nvSpPr>
          <p:cNvPr id="4" name="Footer Placeholder 3"/>
          <p:cNvSpPr>
            <a:spLocks noGrp="1"/>
          </p:cNvSpPr>
          <p:nvPr>
            <p:ph type="ftr" sz="quarter" idx="10"/>
          </p:nvPr>
        </p:nvSpPr>
        <p:spPr/>
        <p:txBody>
          <a:bodyPr/>
          <a:lstStyle/>
          <a:p>
            <a:r>
              <a:rPr lang="en-US" dirty="0"/>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15</a:t>
            </a:fld>
            <a:endParaRPr lang="en-US" dirty="0"/>
          </a:p>
        </p:txBody>
      </p:sp>
    </p:spTree>
    <p:extLst>
      <p:ext uri="{BB962C8B-B14F-4D97-AF65-F5344CB8AC3E}">
        <p14:creationId xmlns:p14="http://schemas.microsoft.com/office/powerpoint/2010/main" val="4106367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063" indent="-233063"/>
            <a:endParaRPr lang="en-US" baseline="0" dirty="0"/>
          </a:p>
        </p:txBody>
      </p:sp>
      <p:sp>
        <p:nvSpPr>
          <p:cNvPr id="4" name="Footer Placeholder 3"/>
          <p:cNvSpPr>
            <a:spLocks noGrp="1"/>
          </p:cNvSpPr>
          <p:nvPr>
            <p:ph type="ftr" sz="quarter" idx="10"/>
          </p:nvPr>
        </p:nvSpPr>
        <p:spPr/>
        <p:txBody>
          <a:bodyPr/>
          <a:lstStyle/>
          <a:p>
            <a:r>
              <a:rPr lang="en-US" dirty="0"/>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Language domains can be divided</a:t>
            </a:r>
            <a:r>
              <a:rPr lang="en-US" b="1" baseline="0" dirty="0"/>
              <a:t> into two categories:</a:t>
            </a:r>
            <a:endParaRPr lang="en-US" b="1" dirty="0"/>
          </a:p>
          <a:p>
            <a:r>
              <a:rPr lang="en-US" b="1" dirty="0"/>
              <a:t>Receptive </a:t>
            </a:r>
            <a:r>
              <a:rPr lang="en-US" dirty="0"/>
              <a:t>is listening and reading (input).</a:t>
            </a:r>
          </a:p>
          <a:p>
            <a:r>
              <a:rPr lang="en-US" b="1" dirty="0"/>
              <a:t>Expressive </a:t>
            </a:r>
            <a:r>
              <a:rPr lang="en-US" dirty="0"/>
              <a:t>is speaking and writing (output).</a:t>
            </a:r>
          </a:p>
          <a:p>
            <a:pPr defTabSz="932249">
              <a:defRPr/>
            </a:pPr>
            <a:r>
              <a:rPr lang="en-US" dirty="0"/>
              <a:t>Refer</a:t>
            </a:r>
            <a:r>
              <a:rPr lang="en-US" baseline="0" dirty="0"/>
              <a:t> participants to p.8 of the Tool</a:t>
            </a:r>
          </a:p>
          <a:p>
            <a:endParaRPr lang="en-US" dirty="0"/>
          </a:p>
          <a:p>
            <a:pPr defTabSz="932249">
              <a:defRPr/>
            </a:pPr>
            <a:r>
              <a:rPr lang="en-US" dirty="0"/>
              <a:t>Second language</a:t>
            </a:r>
            <a:r>
              <a:rPr lang="en-US" baseline="0" dirty="0"/>
              <a:t> acquisition is a process of learning a second language or target language and it is an interdependent process.</a:t>
            </a:r>
          </a:p>
          <a:p>
            <a:endParaRPr lang="en-US" dirty="0"/>
          </a:p>
          <a:p>
            <a:pPr defTabSz="932249">
              <a:defRPr/>
            </a:pPr>
            <a:r>
              <a:rPr lang="en-US" b="1" dirty="0"/>
              <a:t>Say:</a:t>
            </a:r>
            <a:r>
              <a:rPr lang="en-US" b="1" baseline="0" dirty="0"/>
              <a:t> </a:t>
            </a:r>
            <a:r>
              <a:rPr lang="en-US" dirty="0"/>
              <a:t>As teachers we</a:t>
            </a:r>
            <a:r>
              <a:rPr lang="en-US" baseline="0" dirty="0"/>
              <a:t> must support ELL students develop their CALP, their expressive skills. In order to do this you should ask yourself: </a:t>
            </a:r>
          </a:p>
          <a:p>
            <a:endParaRPr lang="en-US" baseline="0" dirty="0"/>
          </a:p>
          <a:p>
            <a:pPr marL="233063" indent="-233063">
              <a:buAutoNum type="arabicPeriod"/>
            </a:pPr>
            <a:r>
              <a:rPr lang="en-US" baseline="0" dirty="0"/>
              <a:t>How often are my students speaking in my classroom?</a:t>
            </a:r>
          </a:p>
          <a:p>
            <a:pPr marL="233063" indent="-233063">
              <a:buAutoNum type="arabicPeriod"/>
            </a:pPr>
            <a:r>
              <a:rPr lang="en-US" baseline="0" dirty="0"/>
              <a:t>Am I the only one speaking most of the time in my classroom? </a:t>
            </a:r>
          </a:p>
          <a:p>
            <a:pPr marL="233063" indent="-233063"/>
            <a:endParaRPr lang="en-US" baseline="0" dirty="0"/>
          </a:p>
        </p:txBody>
      </p:sp>
      <p:sp>
        <p:nvSpPr>
          <p:cNvPr id="4" name="Footer Placeholder 3"/>
          <p:cNvSpPr>
            <a:spLocks noGrp="1"/>
          </p:cNvSpPr>
          <p:nvPr>
            <p:ph type="ftr" sz="quarter" idx="10"/>
          </p:nvPr>
        </p:nvSpPr>
        <p:spPr/>
        <p:txBody>
          <a:bodyPr/>
          <a:lstStyle/>
          <a:p>
            <a:r>
              <a:rPr lang="en-US" dirty="0"/>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17</a:t>
            </a:fld>
            <a:endParaRPr lang="en-US" dirty="0"/>
          </a:p>
        </p:txBody>
      </p:sp>
    </p:spTree>
    <p:extLst>
      <p:ext uri="{BB962C8B-B14F-4D97-AF65-F5344CB8AC3E}">
        <p14:creationId xmlns:p14="http://schemas.microsoft.com/office/powerpoint/2010/main" val="2158539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teachers we are supporting ELLS develop their CALP, their </a:t>
            </a:r>
            <a:r>
              <a:rPr lang="en-US" b="1" dirty="0"/>
              <a:t>expressive skills. </a:t>
            </a:r>
          </a:p>
          <a:p>
            <a:endParaRPr lang="en-US" baseline="0" dirty="0"/>
          </a:p>
          <a:p>
            <a:r>
              <a:rPr lang="en-US" baseline="0" dirty="0"/>
              <a:t>Remind participants that Texas educators must provide intensive and ongoing foundational second language acquisition instruction to beginning and intermediate ELLs in grades 3 or higher in order to support content-based instruction and the accelerated learning of English.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34525B-D21B-43DD-8E00-D1F18E1A4DB0}"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a:t>ELPS Instructional Tool                                                         </a:t>
            </a:r>
          </a:p>
        </p:txBody>
      </p:sp>
      <p:sp>
        <p:nvSpPr>
          <p:cNvPr id="8" name="Date Placeholder 7"/>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770829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249">
              <a:defRPr/>
            </a:pPr>
            <a:r>
              <a:rPr lang="en-US" b="1" dirty="0"/>
              <a:t>Make groups of 4 people.</a:t>
            </a:r>
            <a:r>
              <a:rPr lang="en-US" dirty="0"/>
              <a:t>  Refer</a:t>
            </a:r>
            <a:r>
              <a:rPr lang="en-US" baseline="0" dirty="0"/>
              <a:t> participants to p.8 of the Tool.</a:t>
            </a:r>
          </a:p>
          <a:p>
            <a:pPr defTabSz="932249">
              <a:defRPr/>
            </a:pPr>
            <a:endParaRPr lang="en-US" b="1" dirty="0"/>
          </a:p>
          <a:p>
            <a:pPr defTabSz="932249">
              <a:defRPr/>
            </a:pPr>
            <a:r>
              <a:rPr lang="en-US" b="1" dirty="0"/>
              <a:t>Say: </a:t>
            </a:r>
            <a:r>
              <a:rPr lang="en-US" dirty="0"/>
              <a:t>Based what you read on page 8, add/tell what you use to develop student’s </a:t>
            </a:r>
            <a:r>
              <a:rPr lang="en-US" b="1" dirty="0"/>
              <a:t>Receptive skills </a:t>
            </a:r>
            <a:r>
              <a:rPr lang="en-US" dirty="0"/>
              <a:t>and</a:t>
            </a:r>
            <a:r>
              <a:rPr lang="en-US" b="1" dirty="0"/>
              <a:t> expressive skills</a:t>
            </a:r>
            <a:r>
              <a:rPr lang="en-US" dirty="0"/>
              <a:t>. Then, share with our whole group.</a:t>
            </a:r>
          </a:p>
          <a:p>
            <a:pPr defTabSz="932249">
              <a:defRPr/>
            </a:pPr>
            <a:endParaRPr lang="en-US" baseline="0" dirty="0"/>
          </a:p>
          <a:p>
            <a:pPr defTabSz="932249">
              <a:defRPr/>
            </a:pPr>
            <a:r>
              <a:rPr lang="en-US" baseline="0" dirty="0"/>
              <a:t>We must ensure that ELL students develop their receptive and expressive skills. Thus, we need to ensure that the routines, activities and strategies we use are age appropriate, grade appropriate AND language proficiency appropriate.</a:t>
            </a:r>
          </a:p>
          <a:p>
            <a:endParaRPr lang="en-US" dirty="0"/>
          </a:p>
        </p:txBody>
      </p:sp>
      <p:sp>
        <p:nvSpPr>
          <p:cNvPr id="4" name="Slide Number Placeholder 3"/>
          <p:cNvSpPr>
            <a:spLocks noGrp="1"/>
          </p:cNvSpPr>
          <p:nvPr>
            <p:ph type="sldNum" sz="quarter" idx="10"/>
          </p:nvPr>
        </p:nvSpPr>
        <p:spPr/>
        <p:txBody>
          <a:bodyPr/>
          <a:lstStyle/>
          <a:p>
            <a:fld id="{FC34525B-D21B-43DD-8E00-D1F18E1A4DB0}"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dirty="0"/>
              <a:t>ELPS Instructional Tool                                                         </a:t>
            </a:r>
          </a:p>
        </p:txBody>
      </p:sp>
      <p:sp>
        <p:nvSpPr>
          <p:cNvPr id="8" name="Date Placeholder 7"/>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770829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a:t>
            </a:r>
            <a:r>
              <a:rPr lang="en-US" baseline="0" dirty="0"/>
              <a:t> participants back to p.</a:t>
            </a:r>
            <a:r>
              <a:rPr lang="en-US" dirty="0"/>
              <a:t> </a:t>
            </a:r>
            <a:r>
              <a:rPr lang="en-US" baseline="0" dirty="0"/>
              <a:t>9 of the Tool.</a:t>
            </a:r>
          </a:p>
          <a:p>
            <a:pPr defTabSz="932249">
              <a:defRPr/>
            </a:pPr>
            <a:r>
              <a:rPr lang="en-US" dirty="0"/>
              <a:t>Refer</a:t>
            </a:r>
            <a:r>
              <a:rPr lang="en-US" baseline="0" dirty="0"/>
              <a:t> to slide for the definitions of focused, targeted, systematic.  </a:t>
            </a:r>
          </a:p>
          <a:p>
            <a:endParaRPr lang="en-US" dirty="0"/>
          </a:p>
          <a:p>
            <a:r>
              <a:rPr lang="en-US" dirty="0"/>
              <a:t>Remind participants that beginning</a:t>
            </a:r>
            <a:r>
              <a:rPr lang="en-US" baseline="0" dirty="0"/>
              <a:t> and intermediate level of English language proficiency in </a:t>
            </a:r>
            <a:r>
              <a:rPr lang="en-US" dirty="0"/>
              <a:t>ELLs require focused, targeted, and systematic second language acquisition</a:t>
            </a:r>
            <a:r>
              <a:rPr lang="en-US" baseline="0" dirty="0"/>
              <a:t> instruction to provide them with the foundation of English language vocabulary, grammar, syntax, and English mechanics necessary to support content-based instruction</a:t>
            </a:r>
            <a:r>
              <a:rPr lang="en-US" dirty="0"/>
              <a:t> and accelerated </a:t>
            </a:r>
            <a:r>
              <a:rPr lang="en-US" baseline="0" dirty="0"/>
              <a:t>learning of English. </a:t>
            </a:r>
            <a:endParaRPr lang="en-US" dirty="0"/>
          </a:p>
          <a:p>
            <a:endParaRPr lang="en-US" baseline="0" dirty="0"/>
          </a:p>
          <a:p>
            <a:r>
              <a:rPr lang="en-US" baseline="0" dirty="0"/>
              <a:t>Pose the question, </a:t>
            </a:r>
            <a:r>
              <a:rPr lang="en-US" i="1" baseline="0" dirty="0"/>
              <a:t>what does this look like and how does </a:t>
            </a:r>
            <a:r>
              <a:rPr lang="en-US" b="1" i="1" baseline="0" dirty="0"/>
              <a:t>t</a:t>
            </a:r>
            <a:r>
              <a:rPr lang="en-US" b="1" i="1" u="sng" baseline="0" dirty="0"/>
              <a:t>his</a:t>
            </a:r>
            <a:r>
              <a:rPr lang="en-US" i="1" baseline="0" dirty="0"/>
              <a:t> sound in the classroom?  </a:t>
            </a:r>
            <a:r>
              <a:rPr lang="en-US" baseline="0" dirty="0"/>
              <a:t>Have participants </a:t>
            </a:r>
            <a:r>
              <a:rPr lang="en-US" b="1" baseline="0" dirty="0"/>
              <a:t>view the Teacher Tips for Beginning and Intermediate ELLS on pp. 22-25 of the Tool to keep in mind while planning instructional activities that support English development and content attainment.  </a:t>
            </a:r>
          </a:p>
          <a:p>
            <a:endParaRPr lang="en-US" dirty="0"/>
          </a:p>
          <a:p>
            <a:r>
              <a:rPr lang="en-US" sz="1400" b="1" dirty="0"/>
              <a:t>Give participants time to answer the question within their group.</a:t>
            </a:r>
          </a:p>
        </p:txBody>
      </p:sp>
      <p:sp>
        <p:nvSpPr>
          <p:cNvPr id="4" name="Slide Number Placeholder 3"/>
          <p:cNvSpPr>
            <a:spLocks noGrp="1"/>
          </p:cNvSpPr>
          <p:nvPr>
            <p:ph type="sldNum" sz="quarter" idx="10"/>
          </p:nvPr>
        </p:nvSpPr>
        <p:spPr/>
        <p:txBody>
          <a:bodyPr/>
          <a:lstStyle/>
          <a:p>
            <a:fld id="{FC34525B-D21B-43DD-8E00-D1F18E1A4DB0}"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dirty="0"/>
              <a:t>ELPS Instructional Tool                                                         </a:t>
            </a:r>
          </a:p>
        </p:txBody>
      </p:sp>
      <p:sp>
        <p:nvSpPr>
          <p:cNvPr id="8" name="Date Placeholder 7"/>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77082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training goals with participants to model the practice of having objectives reviewed with students prior to a lesson or instruction.   </a:t>
            </a:r>
          </a:p>
          <a:p>
            <a:endParaRPr lang="en-US" baseline="0" dirty="0"/>
          </a:p>
          <a:p>
            <a:r>
              <a:rPr lang="en-US" baseline="0" dirty="0"/>
              <a:t>Content objectives describe </a:t>
            </a:r>
            <a:r>
              <a:rPr lang="en-US" b="1" baseline="0" dirty="0"/>
              <a:t>what</a:t>
            </a:r>
            <a:r>
              <a:rPr lang="en-US" baseline="0" dirty="0"/>
              <a:t> content will be learned, while Language objectives describe </a:t>
            </a:r>
            <a:r>
              <a:rPr lang="en-US" b="1" baseline="0" dirty="0"/>
              <a:t>how</a:t>
            </a:r>
            <a:r>
              <a:rPr lang="en-US" baseline="0" dirty="0"/>
              <a:t> the content will be learned. </a:t>
            </a:r>
            <a:endParaRPr lang="en-US" dirty="0"/>
          </a:p>
          <a:p>
            <a:endParaRPr lang="en-US" dirty="0"/>
          </a:p>
        </p:txBody>
      </p:sp>
      <p:sp>
        <p:nvSpPr>
          <p:cNvPr id="4" name="Slide Number Placeholder 3"/>
          <p:cNvSpPr>
            <a:spLocks noGrp="1"/>
          </p:cNvSpPr>
          <p:nvPr>
            <p:ph type="sldNum" sz="quarter" idx="10"/>
          </p:nvPr>
        </p:nvSpPr>
        <p:spPr/>
        <p:txBody>
          <a:bodyPr/>
          <a:lstStyle/>
          <a:p>
            <a:fld id="{FC34525B-D21B-43DD-8E00-D1F18E1A4DB0}"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ELPS Instructional Tool                                                         </a:t>
            </a:r>
          </a:p>
        </p:txBody>
      </p:sp>
      <p:sp>
        <p:nvSpPr>
          <p:cNvPr id="8" name="Date Placeholder 7"/>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770829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1" dirty="0"/>
              <a:t>Ask: How are the ELPS implemented?  Some teachers may say: </a:t>
            </a:r>
            <a:r>
              <a:rPr lang="en-US" dirty="0"/>
              <a:t>"I include them, I write the ELPS on my lesson".  But sometimes they do not know what that should look like. </a:t>
            </a:r>
          </a:p>
          <a:p>
            <a:pPr defTabSz="932249">
              <a:defRPr/>
            </a:pPr>
            <a:endParaRPr lang="en-US" dirty="0"/>
          </a:p>
          <a:p>
            <a:pPr defTabSz="932249">
              <a:defRPr/>
            </a:pPr>
            <a:r>
              <a:rPr lang="en-US" dirty="0"/>
              <a:t>It is not easy to integrate them, so there is a </a:t>
            </a:r>
            <a:r>
              <a:rPr lang="en-US" b="1" dirty="0"/>
              <a:t>need to explain that to teachers with clear examples</a:t>
            </a:r>
            <a:r>
              <a:rPr lang="en-US" dirty="0"/>
              <a:t>. Direct teachers to p.9 of the Tool and ask them to identify and share: </a:t>
            </a:r>
          </a:p>
          <a:p>
            <a:pPr defTabSz="932249">
              <a:buFont typeface="Arial" pitchFamily="34" charset="0"/>
              <a:buChar char="•"/>
              <a:defRPr/>
            </a:pPr>
            <a:r>
              <a:rPr lang="en-US" dirty="0"/>
              <a:t>One example of a </a:t>
            </a:r>
            <a:r>
              <a:rPr lang="en-US" b="1" dirty="0"/>
              <a:t>Focused</a:t>
            </a:r>
            <a:r>
              <a:rPr lang="en-US" dirty="0"/>
              <a:t> instructional activity or materials </a:t>
            </a:r>
          </a:p>
          <a:p>
            <a:pPr defTabSz="932249">
              <a:buFont typeface="Arial" pitchFamily="34" charset="0"/>
              <a:buChar char="•"/>
              <a:defRPr/>
            </a:pPr>
            <a:r>
              <a:rPr lang="en-US" dirty="0"/>
              <a:t>One example of a </a:t>
            </a:r>
            <a:r>
              <a:rPr lang="en-US" b="1" dirty="0"/>
              <a:t>Targeted</a:t>
            </a:r>
            <a:r>
              <a:rPr lang="en-US" dirty="0"/>
              <a:t> instructional activity or materials </a:t>
            </a:r>
          </a:p>
          <a:p>
            <a:pPr defTabSz="932249">
              <a:buFont typeface="Arial" pitchFamily="34" charset="0"/>
              <a:buChar char="•"/>
              <a:defRPr/>
            </a:pPr>
            <a:r>
              <a:rPr lang="en-US" dirty="0"/>
              <a:t>One example of </a:t>
            </a:r>
            <a:r>
              <a:rPr lang="en-US" b="1" dirty="0"/>
              <a:t>Systematic</a:t>
            </a:r>
            <a:r>
              <a:rPr lang="en-US" dirty="0"/>
              <a:t> instructional activity or procedure</a:t>
            </a:r>
          </a:p>
          <a:p>
            <a:pPr defTabSz="932249">
              <a:defRPr/>
            </a:pPr>
            <a:r>
              <a:rPr lang="en-US" b="1" dirty="0"/>
              <a:t>Say: </a:t>
            </a:r>
          </a:p>
          <a:p>
            <a:pPr defTabSz="932249">
              <a:defRPr/>
            </a:pPr>
            <a:r>
              <a:rPr lang="en-US" dirty="0"/>
              <a:t>“How often are you using the ELPS?”  “What do you do if you are not an ESL, or a language arts teacher?”</a:t>
            </a:r>
          </a:p>
          <a:p>
            <a:pPr defTabSz="932249">
              <a:defRPr/>
            </a:pPr>
            <a:r>
              <a:rPr lang="en-US" dirty="0"/>
              <a:t>“The importance of implementing the ELPS is that there needs to be a clear connection between the Academic content and the ELPS.”  “Waiting for the TELPAS Assessment results will be too late to make linguistic accommodations.”  “Observe your students.”  “Teachers should integrate the ELPS into all instruction.” </a:t>
            </a:r>
          </a:p>
          <a:p>
            <a:pPr defTabSz="932249">
              <a:defRPr/>
            </a:pPr>
            <a:endParaRPr lang="en-US" dirty="0"/>
          </a:p>
          <a:p>
            <a:pPr defTabSz="932249">
              <a:defRPr/>
            </a:pPr>
            <a:r>
              <a:rPr lang="en-US" dirty="0"/>
              <a:t>Give thinking time for participants answer. (Teachers should provide ideas to implement them such as Sentence Starters, graphic organizers, etc.).</a:t>
            </a:r>
          </a:p>
          <a:p>
            <a:endParaRPr lang="en-US" dirty="0"/>
          </a:p>
        </p:txBody>
      </p:sp>
      <p:sp>
        <p:nvSpPr>
          <p:cNvPr id="4" name="Footer Placeholder 3"/>
          <p:cNvSpPr>
            <a:spLocks noGrp="1"/>
          </p:cNvSpPr>
          <p:nvPr>
            <p:ph type="ftr" sz="quarter" idx="10"/>
          </p:nvPr>
        </p:nvSpPr>
        <p:spPr/>
        <p:txBody>
          <a:bodyPr/>
          <a:lstStyle/>
          <a:p>
            <a:r>
              <a:rPr lang="en-US" dirty="0"/>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dirty="0"/>
              <a:t>Have participants form groups of four and each person will pick one of the bullets under the title “Foundations of English Language”</a:t>
            </a:r>
          </a:p>
          <a:p>
            <a:pPr defTabSz="932249">
              <a:defRPr/>
            </a:pPr>
            <a:endParaRPr lang="en-US" dirty="0"/>
          </a:p>
          <a:p>
            <a:pPr defTabSz="932249">
              <a:defRPr/>
            </a:pPr>
            <a:r>
              <a:rPr lang="en-US" dirty="0"/>
              <a:t>Each group member will pick one of the bulleted statements that will appear on the next slide. Time frame for this activity: 4 min.</a:t>
            </a:r>
          </a:p>
          <a:p>
            <a:pPr defTabSz="932249">
              <a:defRPr/>
            </a:pPr>
            <a:endParaRPr lang="en-US" dirty="0"/>
          </a:p>
          <a:p>
            <a:r>
              <a:rPr lang="en-US" b="0" dirty="0"/>
              <a:t>Each person will pick one of the bullets to discuss how this information can help them assist with </a:t>
            </a:r>
            <a:r>
              <a:rPr lang="en-US" b="0" dirty="0" err="1"/>
              <a:t>ELLs’</a:t>
            </a:r>
            <a:r>
              <a:rPr lang="en-US" b="0" dirty="0"/>
              <a:t> development of language and TEKS based content comprehension. </a:t>
            </a:r>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dirty="0"/>
              <a:t>Time Frame: 4 min.</a:t>
            </a:r>
          </a:p>
          <a:p>
            <a:pPr defTabSz="932249">
              <a:defRPr/>
            </a:pPr>
            <a:r>
              <a:rPr lang="en-US" dirty="0"/>
              <a:t>Refer</a:t>
            </a:r>
            <a:r>
              <a:rPr lang="en-US" baseline="0" dirty="0"/>
              <a:t> participants to p.9 of the Tool.  Tell them to read on their own, </a:t>
            </a:r>
          </a:p>
          <a:p>
            <a:pPr defTabSz="932249">
              <a:defRPr/>
            </a:pPr>
            <a:endParaRPr lang="en-US" baseline="0" dirty="0"/>
          </a:p>
          <a:p>
            <a:r>
              <a:rPr lang="en-US" b="1" u="sng" dirty="0"/>
              <a:t>Processing Activity</a:t>
            </a:r>
            <a:r>
              <a:rPr lang="en-US" dirty="0"/>
              <a:t>: </a:t>
            </a:r>
            <a:r>
              <a:rPr lang="en-US" b="1" dirty="0"/>
              <a:t>Have participants form groups of four and each person will pick one of the bullets to discuss how it will assist with </a:t>
            </a:r>
            <a:r>
              <a:rPr lang="en-US" b="1" dirty="0" err="1"/>
              <a:t>ELLs’</a:t>
            </a:r>
            <a:r>
              <a:rPr lang="en-US" b="1" dirty="0"/>
              <a:t> development of language and TEKS based content comprehension.  </a:t>
            </a:r>
          </a:p>
          <a:p>
            <a:endParaRPr lang="en-US" dirty="0"/>
          </a:p>
          <a:p>
            <a:pPr defTabSz="932249">
              <a:defRPr/>
            </a:pPr>
            <a:r>
              <a:rPr lang="en-US" b="1" baseline="0" dirty="0"/>
              <a:t>The Foundations of English Language:</a:t>
            </a:r>
          </a:p>
          <a:p>
            <a:pPr defTabSz="932249">
              <a:defRPr/>
            </a:pPr>
            <a:r>
              <a:rPr lang="en-US" baseline="0" dirty="0"/>
              <a:t>Emphasize that the foundation of the English language is necessary for </a:t>
            </a:r>
            <a:r>
              <a:rPr lang="en-US" baseline="0" dirty="0" err="1"/>
              <a:t>ELLs’</a:t>
            </a:r>
            <a:r>
              <a:rPr lang="en-US" baseline="0" dirty="0"/>
              <a:t> development and attainment of TEKS based content.  Thus, teachers should plan instructional activities that </a:t>
            </a:r>
            <a:r>
              <a:rPr lang="en-US" dirty="0">
                <a:latin typeface="Arial" pitchFamily="34" charset="0"/>
                <a:cs typeface="Arial" pitchFamily="34" charset="0"/>
              </a:rPr>
              <a:t>allow students to practice oral and written forms of grammar and syntax during cooperative and independent tasks. If students lack the foundation of English Language, they will struggle to understand the content.</a:t>
            </a:r>
          </a:p>
          <a:p>
            <a:pPr defTabSz="932249">
              <a:defRPr/>
            </a:pPr>
            <a:endParaRPr lang="en-US" sz="1000" dirty="0">
              <a:latin typeface="Helvetica"/>
              <a:cs typeface="Helvetica"/>
            </a:endParaRPr>
          </a:p>
          <a:p>
            <a:pPr defTabSz="932249">
              <a:defRPr/>
            </a:pPr>
            <a:r>
              <a:rPr lang="en-US" dirty="0"/>
              <a:t>As educators, we need to ensure that the </a:t>
            </a:r>
            <a:r>
              <a:rPr lang="en-US" b="1" dirty="0"/>
              <a:t>routines, activities, and strategies </a:t>
            </a:r>
            <a:r>
              <a:rPr lang="en-US" dirty="0"/>
              <a:t>we use are age appropriate, and language proficiency appropriate. </a:t>
            </a:r>
          </a:p>
          <a:p>
            <a:endParaRPr lang="en-US" baseline="0"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Teach the foundations of English Language to develop and</a:t>
            </a:r>
            <a:r>
              <a:rPr lang="en-US" baseline="0" dirty="0"/>
              <a:t> attain content knowledge.  </a:t>
            </a:r>
          </a:p>
          <a:p>
            <a:endParaRPr lang="en-US" baseline="0" dirty="0"/>
          </a:p>
          <a:p>
            <a:r>
              <a:rPr lang="en-US" baseline="0" dirty="0"/>
              <a:t>The foundations of English language m</a:t>
            </a:r>
            <a:r>
              <a:rPr lang="en-US" dirty="0"/>
              <a:t>ust be incorporated with Content Student Expectations of TEKS</a:t>
            </a:r>
          </a:p>
          <a:p>
            <a:endParaRPr lang="en-US" dirty="0"/>
          </a:p>
          <a:p>
            <a:r>
              <a:rPr lang="en-US" dirty="0">
                <a:latin typeface="Arial" charset="0"/>
              </a:rPr>
              <a:t>To summarize the cross curricular second language acquisition knowledge and skills.</a:t>
            </a:r>
          </a:p>
          <a:p>
            <a:endParaRPr lang="en-US" dirty="0">
              <a:latin typeface="Arial" charset="0"/>
            </a:endParaRPr>
          </a:p>
          <a:p>
            <a:r>
              <a:rPr lang="en-US" dirty="0">
                <a:latin typeface="Arial" charset="0"/>
              </a:rPr>
              <a:t>Teachers need to incorporated the English Language Proficiency Standards to their TEKS content and enrichment instruction, so how do they do this task? Most importantly, why? We are accountable for every ELL to learn English.</a:t>
            </a:r>
          </a:p>
          <a:p>
            <a:endParaRPr lang="en-US" dirty="0"/>
          </a:p>
          <a:p>
            <a:endParaRPr lang="en-US" dirty="0"/>
          </a:p>
        </p:txBody>
      </p:sp>
      <p:sp>
        <p:nvSpPr>
          <p:cNvPr id="4" name="Slide Number Placeholder 3"/>
          <p:cNvSpPr>
            <a:spLocks noGrp="1"/>
          </p:cNvSpPr>
          <p:nvPr>
            <p:ph type="sldNum" sz="quarter" idx="10"/>
          </p:nvPr>
        </p:nvSpPr>
        <p:spPr/>
        <p:txBody>
          <a:bodyPr/>
          <a:lstStyle/>
          <a:p>
            <a:fld id="{E8E0A4F7-7AFC-4DFA-B85D-A8D0CF17187E}" type="slidenum">
              <a:rPr lang="en-US" smtClean="0"/>
              <a:pPr/>
              <a:t>24</a:t>
            </a:fld>
            <a:endParaRPr lang="en-US"/>
          </a:p>
        </p:txBody>
      </p:sp>
      <p:sp>
        <p:nvSpPr>
          <p:cNvPr id="5" name="Footer Placeholder 4"/>
          <p:cNvSpPr>
            <a:spLocks noGrp="1"/>
          </p:cNvSpPr>
          <p:nvPr>
            <p:ph type="ftr" sz="quarter" idx="11"/>
          </p:nvPr>
        </p:nvSpPr>
        <p:spPr/>
        <p:txBody>
          <a:bodyPr/>
          <a:lstStyle/>
          <a:p>
            <a:r>
              <a:rPr lang="en-US"/>
              <a:t>ELPS Instructional Tool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063" indent="-233063">
              <a:buFont typeface="+mj-lt"/>
              <a:buAutoNum type="arabicPeriod"/>
            </a:pPr>
            <a:r>
              <a:rPr lang="en-US" baseline="0" dirty="0"/>
              <a:t>Provide comprehensible input</a:t>
            </a:r>
          </a:p>
          <a:p>
            <a:pPr marL="233063" indent="-233063">
              <a:buFont typeface="+mj-lt"/>
              <a:buAutoNum type="arabicPeriod"/>
            </a:pPr>
            <a:r>
              <a:rPr lang="en-US" baseline="0" dirty="0"/>
              <a:t>Increase verbal interaction</a:t>
            </a:r>
          </a:p>
          <a:p>
            <a:pPr marL="233063" indent="-233063">
              <a:buFont typeface="+mj-lt"/>
              <a:buAutoNum type="arabicPeriod"/>
            </a:pPr>
            <a:r>
              <a:rPr lang="en-US" baseline="0" dirty="0"/>
              <a:t>Contextualize language</a:t>
            </a:r>
          </a:p>
          <a:p>
            <a:pPr marL="233063" indent="-233063">
              <a:buFont typeface="+mj-lt"/>
              <a:buAutoNum type="arabicPeriod"/>
            </a:pPr>
            <a:r>
              <a:rPr lang="en-US" baseline="0" dirty="0"/>
              <a:t>Reduce the anxiety</a:t>
            </a:r>
          </a:p>
          <a:p>
            <a:pPr marL="233063" indent="-233063">
              <a:buFont typeface="+mj-lt"/>
              <a:buAutoNum type="arabicPeriod"/>
            </a:pPr>
            <a:r>
              <a:rPr lang="en-US" baseline="0" dirty="0"/>
              <a:t>Active involvement</a:t>
            </a:r>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81">
              <a:defRPr/>
            </a:pPr>
            <a:r>
              <a:rPr lang="en-US" dirty="0"/>
              <a:t>Language development planning and content-based instruction involve an ongoing process in which teachers of ELLs must identify and respond to the linguistic and academic needs of individual ELLs.  </a:t>
            </a:r>
          </a:p>
          <a:p>
            <a:pPr defTabSz="932181">
              <a:defRPr/>
            </a:pPr>
            <a:endParaRPr lang="en-US" dirty="0"/>
          </a:p>
          <a:p>
            <a:pPr defTabSz="932181">
              <a:defRPr/>
            </a:pPr>
            <a:r>
              <a:rPr lang="en-US" b="1" dirty="0"/>
              <a:t>Say:</a:t>
            </a:r>
            <a:r>
              <a:rPr lang="en-US" b="1" baseline="0" dirty="0"/>
              <a:t> </a:t>
            </a:r>
            <a:r>
              <a:rPr lang="en-US" dirty="0"/>
              <a:t>The language development process includes the PLDs, linguistic accommodations, language development activities, supplemental activities and progress monitoring.</a:t>
            </a:r>
            <a:r>
              <a:rPr lang="en-US" baseline="0" dirty="0"/>
              <a:t>  </a:t>
            </a:r>
            <a:r>
              <a:rPr lang="en-US" dirty="0"/>
              <a:t>We will discuss what happens in each step on the next slide.</a:t>
            </a:r>
          </a:p>
          <a:p>
            <a:pPr defTabSz="932181">
              <a:defRPr/>
            </a:pPr>
            <a:endParaRPr lang="en-US" b="1" u="sng" dirty="0"/>
          </a:p>
        </p:txBody>
      </p:sp>
      <p:sp>
        <p:nvSpPr>
          <p:cNvPr id="4" name="Slide Number Placeholder 3"/>
          <p:cNvSpPr>
            <a:spLocks noGrp="1"/>
          </p:cNvSpPr>
          <p:nvPr>
            <p:ph type="sldNum" sz="quarter" idx="10"/>
          </p:nvPr>
        </p:nvSpPr>
        <p:spPr/>
        <p:txBody>
          <a:bodyPr/>
          <a:lstStyle/>
          <a:p>
            <a:fld id="{FC34525B-D21B-43DD-8E00-D1F18E1A4DB0}" type="slidenum">
              <a:rPr lang="en-US" smtClean="0"/>
              <a:pPr/>
              <a:t>26</a:t>
            </a:fld>
            <a:endParaRPr lang="en-US"/>
          </a:p>
        </p:txBody>
      </p:sp>
      <p:sp>
        <p:nvSpPr>
          <p:cNvPr id="5" name="Footer Placeholder 4"/>
          <p:cNvSpPr>
            <a:spLocks noGrp="1"/>
          </p:cNvSpPr>
          <p:nvPr>
            <p:ph type="ftr" sz="quarter" idx="11"/>
          </p:nvPr>
        </p:nvSpPr>
        <p:spPr/>
        <p:txBody>
          <a:bodyPr/>
          <a:lstStyle/>
          <a:p>
            <a:r>
              <a:rPr lang="en-US"/>
              <a:t>ELPS Instructional Tool                                                         </a:t>
            </a:r>
          </a:p>
        </p:txBody>
      </p:sp>
      <p:sp>
        <p:nvSpPr>
          <p:cNvPr id="8" name="Date Placeholder 7"/>
          <p:cNvSpPr>
            <a:spLocks noGrp="1"/>
          </p:cNvSpPr>
          <p:nvPr>
            <p:ph type="dt" idx="12"/>
          </p:nvPr>
        </p:nvSpPr>
        <p:spPr/>
        <p:txBody>
          <a:bodyPr/>
          <a:lstStyle/>
          <a:p>
            <a:endParaRPr lang="en-US"/>
          </a:p>
        </p:txBody>
      </p:sp>
    </p:spTree>
    <p:extLst>
      <p:ext uri="{BB962C8B-B14F-4D97-AF65-F5344CB8AC3E}">
        <p14:creationId xmlns:p14="http://schemas.microsoft.com/office/powerpoint/2010/main" val="1770829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participants to pp. 10-11 of the Tool</a:t>
            </a:r>
          </a:p>
          <a:p>
            <a:pPr>
              <a:buFont typeface="Arial" pitchFamily="34" charset="0"/>
              <a:buChar char="•"/>
            </a:pPr>
            <a:r>
              <a:rPr lang="en-US" dirty="0"/>
              <a:t>Review each</a:t>
            </a:r>
            <a:r>
              <a:rPr lang="en-US" baseline="0" dirty="0"/>
              <a:t> step of </a:t>
            </a:r>
            <a:r>
              <a:rPr lang="en-US" dirty="0"/>
              <a:t>the instructional process for the design and delivery </a:t>
            </a:r>
            <a:r>
              <a:rPr lang="en-US" baseline="0" dirty="0"/>
              <a:t>of </a:t>
            </a:r>
            <a:r>
              <a:rPr lang="en-US" dirty="0"/>
              <a:t>language development</a:t>
            </a:r>
          </a:p>
          <a:p>
            <a:pPr>
              <a:buFont typeface="Arial" pitchFamily="34" charset="0"/>
              <a:buChar char="•"/>
            </a:pPr>
            <a:r>
              <a:rPr lang="en-US" dirty="0"/>
              <a:t>Each pin has a corresponding color</a:t>
            </a:r>
            <a:r>
              <a:rPr lang="en-US" baseline="0" dirty="0"/>
              <a:t> coded box with bulleted statements on how to accomplish the PLDs.</a:t>
            </a:r>
            <a:endParaRPr lang="en-US" dirty="0"/>
          </a:p>
          <a:p>
            <a:pPr>
              <a:buFont typeface="Arial" pitchFamily="34" charset="0"/>
              <a:buChar char="•"/>
            </a:pPr>
            <a:r>
              <a:rPr lang="en-US" dirty="0"/>
              <a:t>P</a:t>
            </a:r>
            <a:r>
              <a:rPr lang="en-US" baseline="0" dirty="0"/>
              <a:t>rovides guidance for making decisions </a:t>
            </a:r>
            <a:r>
              <a:rPr lang="en-US" dirty="0"/>
              <a:t>to foster </a:t>
            </a:r>
            <a:r>
              <a:rPr lang="en-US" baseline="0" dirty="0"/>
              <a:t>a supportive language-learning environment for ELLs to reach their full linguistic and academic potential.</a:t>
            </a:r>
            <a:r>
              <a:rPr lang="en-US" dirty="0"/>
              <a:t> </a:t>
            </a:r>
          </a:p>
          <a:p>
            <a:endParaRPr lang="en-US" dirty="0"/>
          </a:p>
          <a:p>
            <a:r>
              <a:rPr lang="en-US" baseline="0" dirty="0"/>
              <a:t>Each person in the group will r</a:t>
            </a:r>
            <a:r>
              <a:rPr lang="en-US" dirty="0"/>
              <a:t>ead silently</a:t>
            </a:r>
            <a:r>
              <a:rPr lang="en-US" baseline="0" dirty="0"/>
              <a:t> to</a:t>
            </a:r>
            <a:r>
              <a:rPr lang="en-US" dirty="0"/>
              <a:t> internalize the information</a:t>
            </a:r>
            <a:r>
              <a:rPr lang="en-US" baseline="0" dirty="0"/>
              <a:t>.  Participants will reflect and discuss with their group, the system that is in place at their campus, or district to support instruction that meets the linguistic needs of ELLs.</a:t>
            </a:r>
          </a:p>
          <a:p>
            <a:endParaRPr lang="en-US" baseline="0" dirty="0"/>
          </a:p>
          <a:p>
            <a:r>
              <a:rPr lang="en-US" dirty="0"/>
              <a:t>After that, each</a:t>
            </a:r>
            <a:r>
              <a:rPr lang="en-US" baseline="0" dirty="0"/>
              <a:t> group member </a:t>
            </a:r>
            <a:r>
              <a:rPr lang="en-US" dirty="0"/>
              <a:t>will share out with the rest of his/her group.</a:t>
            </a:r>
          </a:p>
          <a:p>
            <a:endParaRPr lang="en-US" dirty="0"/>
          </a:p>
          <a:p>
            <a:r>
              <a:rPr lang="en-US" dirty="0"/>
              <a:t>This activity will ensure that everyone understands each step in the language development process,</a:t>
            </a:r>
            <a:r>
              <a:rPr lang="en-US" baseline="0" dirty="0"/>
              <a:t> so that they include them in their instruction.</a:t>
            </a:r>
            <a:endParaRPr lang="en-US" dirty="0"/>
          </a:p>
        </p:txBody>
      </p:sp>
      <p:sp>
        <p:nvSpPr>
          <p:cNvPr id="4" name="Slide Number Placeholder 3"/>
          <p:cNvSpPr>
            <a:spLocks noGrp="1"/>
          </p:cNvSpPr>
          <p:nvPr>
            <p:ph type="sldNum" sz="quarter" idx="10"/>
          </p:nvPr>
        </p:nvSpPr>
        <p:spPr/>
        <p:txBody>
          <a:bodyPr/>
          <a:lstStyle/>
          <a:p>
            <a:fld id="{FC34525B-D21B-43DD-8E00-D1F18E1A4DB0}" type="slidenum">
              <a:rPr lang="en-US" smtClean="0"/>
              <a:pPr/>
              <a:t>27</a:t>
            </a:fld>
            <a:endParaRPr lang="en-US"/>
          </a:p>
        </p:txBody>
      </p:sp>
      <p:sp>
        <p:nvSpPr>
          <p:cNvPr id="5" name="Footer Placeholder 4"/>
          <p:cNvSpPr>
            <a:spLocks noGrp="1"/>
          </p:cNvSpPr>
          <p:nvPr>
            <p:ph type="ftr" sz="quarter" idx="11"/>
          </p:nvPr>
        </p:nvSpPr>
        <p:spPr/>
        <p:txBody>
          <a:bodyPr/>
          <a:lstStyle/>
          <a:p>
            <a:r>
              <a:rPr lang="en-US"/>
              <a:t>ELPS Instructional Tool                                                         </a:t>
            </a:r>
          </a:p>
        </p:txBody>
      </p:sp>
      <p:sp>
        <p:nvSpPr>
          <p:cNvPr id="8" name="Date Placeholder 7"/>
          <p:cNvSpPr>
            <a:spLocks noGrp="1"/>
          </p:cNvSpPr>
          <p:nvPr>
            <p:ph type="dt" idx="12"/>
          </p:nvPr>
        </p:nvSpPr>
        <p:spPr/>
        <p:txBody>
          <a:bodyPr/>
          <a:lstStyle/>
          <a:p>
            <a:endParaRPr lang="en-US"/>
          </a:p>
        </p:txBody>
      </p:sp>
    </p:spTree>
    <p:extLst>
      <p:ext uri="{BB962C8B-B14F-4D97-AF65-F5344CB8AC3E}">
        <p14:creationId xmlns:p14="http://schemas.microsoft.com/office/powerpoint/2010/main" val="3096810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181">
              <a:defRPr/>
            </a:pPr>
            <a:r>
              <a:rPr lang="en-US" b="1" dirty="0"/>
              <a:t>Activity:</a:t>
            </a:r>
          </a:p>
          <a:p>
            <a:pPr defTabSz="932181">
              <a:buFont typeface="Arial" pitchFamily="34" charset="0"/>
              <a:buChar char="•"/>
              <a:defRPr/>
            </a:pPr>
            <a:r>
              <a:rPr lang="en-US" dirty="0"/>
              <a:t>Work</a:t>
            </a:r>
            <a:r>
              <a:rPr lang="en-US" baseline="0" dirty="0"/>
              <a:t> in</a:t>
            </a:r>
            <a:r>
              <a:rPr lang="en-US" dirty="0"/>
              <a:t> pairs or in groups of 4.</a:t>
            </a:r>
          </a:p>
          <a:p>
            <a:pPr defTabSz="932181">
              <a:defRPr/>
            </a:pPr>
            <a:endParaRPr lang="en-US" dirty="0"/>
          </a:p>
          <a:p>
            <a:pPr defTabSz="932181">
              <a:buFont typeface="Arial" pitchFamily="34" charset="0"/>
              <a:buChar char="•"/>
              <a:defRPr/>
            </a:pPr>
            <a:r>
              <a:rPr lang="en-US" dirty="0"/>
              <a:t> Each participant will take</a:t>
            </a:r>
            <a:r>
              <a:rPr lang="en-US" baseline="0" dirty="0"/>
              <a:t> a turn </a:t>
            </a:r>
            <a:r>
              <a:rPr lang="en-US" dirty="0"/>
              <a:t>rolling the dice.</a:t>
            </a:r>
          </a:p>
          <a:p>
            <a:pPr defTabSz="932181">
              <a:buFont typeface="Arial" pitchFamily="34" charset="0"/>
              <a:buChar char="•"/>
              <a:defRPr/>
            </a:pPr>
            <a:endParaRPr lang="en-US" dirty="0"/>
          </a:p>
          <a:p>
            <a:pPr defTabSz="932181">
              <a:buFont typeface="Arial" pitchFamily="34" charset="0"/>
              <a:buChar char="•"/>
              <a:defRPr/>
            </a:pPr>
            <a:r>
              <a:rPr lang="en-US" dirty="0"/>
              <a:t> Roll the dice, which ever term it lands on, that  person will use</a:t>
            </a:r>
            <a:r>
              <a:rPr lang="en-US" baseline="0" dirty="0"/>
              <a:t> that term</a:t>
            </a:r>
            <a:r>
              <a:rPr lang="en-US" dirty="0"/>
              <a:t> to complete a question stem(s). </a:t>
            </a:r>
          </a:p>
          <a:p>
            <a:pPr defTabSz="932181">
              <a:buFont typeface="Arial" pitchFamily="34" charset="0"/>
              <a:buChar char="•"/>
              <a:defRPr/>
            </a:pPr>
            <a:endParaRPr lang="en-US" dirty="0"/>
          </a:p>
          <a:p>
            <a:pPr defTabSz="932181">
              <a:buFont typeface="Arial" pitchFamily="34" charset="0"/>
              <a:buChar char="•"/>
              <a:defRPr/>
            </a:pPr>
            <a:r>
              <a:rPr lang="en-US" dirty="0"/>
              <a:t> Plug</a:t>
            </a:r>
            <a:r>
              <a:rPr lang="en-US" baseline="0" dirty="0"/>
              <a:t> the </a:t>
            </a:r>
            <a:r>
              <a:rPr lang="en-US" i="1" dirty="0"/>
              <a:t>Language Development Process</a:t>
            </a:r>
            <a:r>
              <a:rPr lang="en-US" dirty="0"/>
              <a:t> term</a:t>
            </a:r>
            <a:r>
              <a:rPr lang="en-US" baseline="0" dirty="0"/>
              <a:t> in the blank space and r</a:t>
            </a:r>
            <a:r>
              <a:rPr lang="en-US" dirty="0"/>
              <a:t>ead the complete sentence</a:t>
            </a:r>
            <a:r>
              <a:rPr lang="en-US" baseline="0" dirty="0"/>
              <a:t> </a:t>
            </a:r>
            <a:r>
              <a:rPr lang="en-US" dirty="0"/>
              <a:t>to your group.</a:t>
            </a:r>
          </a:p>
          <a:p>
            <a:pPr defTabSz="932181">
              <a:defRPr/>
            </a:pPr>
            <a:endParaRPr lang="en-US" dirty="0"/>
          </a:p>
          <a:p>
            <a:pPr defTabSz="932181">
              <a:buFont typeface="Arial" pitchFamily="34" charset="0"/>
              <a:buChar char="•"/>
              <a:defRPr/>
            </a:pPr>
            <a:r>
              <a:rPr lang="en-US" dirty="0"/>
              <a:t> The group will have</a:t>
            </a:r>
            <a:r>
              <a:rPr lang="en-US" baseline="0" dirty="0"/>
              <a:t> conversations to</a:t>
            </a:r>
            <a:r>
              <a:rPr lang="en-US" dirty="0"/>
              <a:t> agree,</a:t>
            </a:r>
            <a:r>
              <a:rPr lang="en-US" baseline="0" dirty="0"/>
              <a:t> disagree or add to</a:t>
            </a:r>
            <a:r>
              <a:rPr lang="en-US" dirty="0"/>
              <a:t> the response. </a:t>
            </a:r>
          </a:p>
          <a:p>
            <a:pPr defTabSz="932181">
              <a:buFont typeface="Arial" pitchFamily="34" charset="0"/>
              <a:buChar char="•"/>
              <a:defRPr/>
            </a:pPr>
            <a:endParaRPr lang="en-US" dirty="0"/>
          </a:p>
          <a:p>
            <a:pPr defTabSz="932181">
              <a:buFont typeface="Arial" pitchFamily="34" charset="0"/>
              <a:buChar char="•"/>
              <a:defRPr/>
            </a:pPr>
            <a:r>
              <a:rPr lang="en-US" dirty="0"/>
              <a:t> Continue taking turns</a:t>
            </a:r>
            <a:r>
              <a:rPr lang="en-US" baseline="0" dirty="0"/>
              <a:t> until all the terms have been used to complete the question stems.</a:t>
            </a:r>
            <a:endParaRPr lang="en-US" dirty="0"/>
          </a:p>
          <a:p>
            <a:pPr defTabSz="932181">
              <a:defRPr/>
            </a:pPr>
            <a:r>
              <a:rPr lang="en-US" dirty="0"/>
              <a:t>  </a:t>
            </a:r>
          </a:p>
          <a:p>
            <a:pPr defTabSz="932181">
              <a:defRPr/>
            </a:pPr>
            <a:r>
              <a:rPr lang="en-US" b="1" baseline="0" dirty="0"/>
              <a:t>Ask</a:t>
            </a:r>
            <a:r>
              <a:rPr lang="en-US" b="1" dirty="0"/>
              <a:t>:</a:t>
            </a:r>
            <a:r>
              <a:rPr lang="en-US" b="1" baseline="0" dirty="0"/>
              <a:t> </a:t>
            </a:r>
            <a:r>
              <a:rPr lang="en-US" baseline="0" dirty="0"/>
              <a:t>“So what were the conversations?” Participants s</a:t>
            </a:r>
            <a:r>
              <a:rPr lang="en-US" dirty="0"/>
              <a:t>hare</a:t>
            </a:r>
            <a:r>
              <a:rPr lang="en-US" baseline="0" dirty="0"/>
              <a:t> </a:t>
            </a:r>
            <a:r>
              <a:rPr lang="en-US" dirty="0"/>
              <a:t>their responses.</a:t>
            </a:r>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Copy “Dice template”, cut and create the dices. </a:t>
            </a:r>
          </a:p>
          <a:p>
            <a:r>
              <a:rPr lang="en-US" baseline="0" dirty="0"/>
              <a:t>Use p. 12 of the Tool for this activity</a:t>
            </a:r>
          </a:p>
          <a:p>
            <a:r>
              <a:rPr lang="en-US" b="1" baseline="0" dirty="0"/>
              <a:t>Explain: </a:t>
            </a:r>
            <a:r>
              <a:rPr lang="en-US" baseline="0" dirty="0"/>
              <a:t>These questions are intended to generate a reflective discourse regarding the language development process emphasizing the </a:t>
            </a:r>
            <a:r>
              <a:rPr lang="en-US" b="1" baseline="0" dirty="0"/>
              <a:t>progress, performance, and attainment</a:t>
            </a:r>
            <a:r>
              <a:rPr lang="en-US" baseline="0" dirty="0"/>
              <a:t> of the English language for ELLs.</a:t>
            </a:r>
          </a:p>
          <a:p>
            <a:endParaRPr lang="en-US" baseline="0" dirty="0"/>
          </a:p>
          <a:p>
            <a:r>
              <a:rPr lang="en-US" b="1" baseline="0" dirty="0"/>
              <a:t>Say: </a:t>
            </a:r>
            <a:r>
              <a:rPr lang="en-US" baseline="0" dirty="0"/>
              <a:t>You will practice inserting in these sentence stems each of the 5 steps that appear on the pins.</a:t>
            </a:r>
            <a:br>
              <a:rPr lang="en-US" b="1" u="sng" dirty="0"/>
            </a:br>
            <a:endParaRPr lang="en-US" b="1" u="sng" dirty="0"/>
          </a:p>
          <a:p>
            <a:r>
              <a:rPr lang="en-US" b="1" u="none" dirty="0"/>
              <a:t>Processing </a:t>
            </a:r>
            <a:r>
              <a:rPr lang="en-US" sz="1600" b="1" dirty="0"/>
              <a:t>Activity</a:t>
            </a:r>
            <a:r>
              <a:rPr lang="en-US" sz="1600" dirty="0"/>
              <a:t>:  </a:t>
            </a:r>
          </a:p>
          <a:p>
            <a:pPr defTabSz="932181">
              <a:buFont typeface="Arial" pitchFamily="34" charset="0"/>
              <a:buChar char="•"/>
              <a:defRPr/>
            </a:pPr>
            <a:r>
              <a:rPr lang="en-US" dirty="0"/>
              <a:t>Have participants work</a:t>
            </a:r>
            <a:r>
              <a:rPr lang="en-US" baseline="0" dirty="0"/>
              <a:t> in</a:t>
            </a:r>
            <a:r>
              <a:rPr lang="en-US" dirty="0"/>
              <a:t> pairs or in groups of 4.</a:t>
            </a:r>
          </a:p>
          <a:p>
            <a:pPr defTabSz="932181">
              <a:buFont typeface="Arial" pitchFamily="34" charset="0"/>
              <a:buChar char="•"/>
              <a:defRPr/>
            </a:pPr>
            <a:endParaRPr lang="en-US" dirty="0"/>
          </a:p>
          <a:p>
            <a:pPr defTabSz="932181">
              <a:buFont typeface="Arial" pitchFamily="34" charset="0"/>
              <a:buChar char="•"/>
              <a:defRPr/>
            </a:pPr>
            <a:r>
              <a:rPr lang="en-US" dirty="0"/>
              <a:t> Each participant will take</a:t>
            </a:r>
            <a:r>
              <a:rPr lang="en-US" baseline="0" dirty="0"/>
              <a:t> a turn </a:t>
            </a:r>
            <a:r>
              <a:rPr lang="en-US" dirty="0"/>
              <a:t>rolling the dice.</a:t>
            </a:r>
          </a:p>
          <a:p>
            <a:pPr defTabSz="932181">
              <a:buFont typeface="Arial" pitchFamily="34" charset="0"/>
              <a:buChar char="•"/>
              <a:defRPr/>
            </a:pPr>
            <a:endParaRPr lang="en-US" dirty="0"/>
          </a:p>
          <a:p>
            <a:pPr defTabSz="932181">
              <a:buFont typeface="Arial" pitchFamily="34" charset="0"/>
              <a:buChar char="•"/>
              <a:defRPr/>
            </a:pPr>
            <a:r>
              <a:rPr lang="en-US" dirty="0"/>
              <a:t> Roll the dice, which ever term it lands on, that  person will use</a:t>
            </a:r>
            <a:r>
              <a:rPr lang="en-US" baseline="0" dirty="0"/>
              <a:t> that term</a:t>
            </a:r>
            <a:r>
              <a:rPr lang="en-US" dirty="0"/>
              <a:t> to complete a question stem(s). </a:t>
            </a:r>
          </a:p>
          <a:p>
            <a:pPr defTabSz="932181">
              <a:buFont typeface="Arial" pitchFamily="34" charset="0"/>
              <a:buChar char="•"/>
              <a:defRPr/>
            </a:pPr>
            <a:endParaRPr lang="en-US" dirty="0"/>
          </a:p>
          <a:p>
            <a:pPr defTabSz="932181">
              <a:buFont typeface="Arial" pitchFamily="34" charset="0"/>
              <a:buChar char="•"/>
              <a:defRPr/>
            </a:pPr>
            <a:r>
              <a:rPr lang="en-US" dirty="0"/>
              <a:t> Plug</a:t>
            </a:r>
            <a:r>
              <a:rPr lang="en-US" baseline="0" dirty="0"/>
              <a:t> the </a:t>
            </a:r>
            <a:r>
              <a:rPr lang="en-US" i="1" dirty="0"/>
              <a:t>Language Development Process</a:t>
            </a:r>
            <a:r>
              <a:rPr lang="en-US" dirty="0"/>
              <a:t> term</a:t>
            </a:r>
            <a:r>
              <a:rPr lang="en-US" baseline="0" dirty="0"/>
              <a:t> in the blank space and r</a:t>
            </a:r>
            <a:r>
              <a:rPr lang="en-US" dirty="0"/>
              <a:t>ead the complete sentence to your group.</a:t>
            </a:r>
          </a:p>
          <a:p>
            <a:pPr defTabSz="932181">
              <a:defRPr/>
            </a:pPr>
            <a:endParaRPr lang="en-US" dirty="0"/>
          </a:p>
          <a:p>
            <a:pPr defTabSz="932181">
              <a:buFont typeface="Arial" pitchFamily="34" charset="0"/>
              <a:buChar char="•"/>
              <a:defRPr/>
            </a:pPr>
            <a:r>
              <a:rPr lang="en-US" dirty="0"/>
              <a:t> The group will have</a:t>
            </a:r>
            <a:r>
              <a:rPr lang="en-US" baseline="0" dirty="0"/>
              <a:t> conversations to</a:t>
            </a:r>
            <a:r>
              <a:rPr lang="en-US" dirty="0"/>
              <a:t> agree,</a:t>
            </a:r>
            <a:r>
              <a:rPr lang="en-US" baseline="0" dirty="0"/>
              <a:t> disagree or add to</a:t>
            </a:r>
            <a:r>
              <a:rPr lang="en-US" dirty="0"/>
              <a:t> the response. </a:t>
            </a:r>
          </a:p>
          <a:p>
            <a:pPr defTabSz="932181">
              <a:buFont typeface="Arial" pitchFamily="34" charset="0"/>
              <a:buChar char="•"/>
              <a:defRPr/>
            </a:pPr>
            <a:endParaRPr lang="en-US" dirty="0"/>
          </a:p>
          <a:p>
            <a:pPr defTabSz="932181">
              <a:buFont typeface="Arial" pitchFamily="34" charset="0"/>
              <a:buChar char="•"/>
              <a:defRPr/>
            </a:pPr>
            <a:r>
              <a:rPr lang="en-US" dirty="0"/>
              <a:t> Continue taking turns</a:t>
            </a:r>
            <a:r>
              <a:rPr lang="en-US" baseline="0" dirty="0"/>
              <a:t> until all the terms have been used to complete the question stems.</a:t>
            </a:r>
            <a:endParaRPr lang="en-US" dirty="0"/>
          </a:p>
          <a:p>
            <a:pPr defTabSz="932181">
              <a:defRPr/>
            </a:pPr>
            <a:r>
              <a:rPr lang="en-US" dirty="0"/>
              <a:t>  </a:t>
            </a:r>
          </a:p>
          <a:p>
            <a:pPr defTabSz="932181">
              <a:defRPr/>
            </a:pPr>
            <a:r>
              <a:rPr lang="en-US" b="1" baseline="0" dirty="0"/>
              <a:t>Ask</a:t>
            </a:r>
            <a:r>
              <a:rPr lang="en-US" b="1" dirty="0"/>
              <a:t>:</a:t>
            </a:r>
            <a:r>
              <a:rPr lang="en-US" b="1" baseline="0" dirty="0"/>
              <a:t> </a:t>
            </a:r>
            <a:r>
              <a:rPr lang="en-US" baseline="0" dirty="0"/>
              <a:t>“So what were the conversations?” Participants s</a:t>
            </a:r>
            <a:r>
              <a:rPr lang="en-US" dirty="0"/>
              <a:t>hare</a:t>
            </a:r>
            <a:r>
              <a:rPr lang="en-US" baseline="0" dirty="0"/>
              <a:t> </a:t>
            </a:r>
            <a:r>
              <a:rPr lang="en-US" dirty="0"/>
              <a:t>their responses.</a:t>
            </a:r>
          </a:p>
          <a:p>
            <a:pPr defTabSz="932181">
              <a:buFont typeface="Arial" pitchFamily="34" charset="0"/>
              <a:buChar char="•"/>
              <a:defRPr/>
            </a:pPr>
            <a:endParaRPr lang="en-US" dirty="0"/>
          </a:p>
          <a:p>
            <a:pPr defTabSz="932181">
              <a:defRPr/>
            </a:pPr>
            <a:r>
              <a:rPr lang="en-US" b="1" dirty="0"/>
              <a:t>Purpose of activity: </a:t>
            </a:r>
            <a:r>
              <a:rPr lang="en-US" dirty="0"/>
              <a:t>Being able to identify the sections of the language</a:t>
            </a:r>
            <a:r>
              <a:rPr lang="en-US" baseline="0" dirty="0"/>
              <a:t> development process will help teachers follow these steps to provide language support, and set goals. </a:t>
            </a:r>
            <a:endParaRPr lang="en-US" dirty="0"/>
          </a:p>
          <a:p>
            <a:pPr defTabSz="932181">
              <a:defRPr/>
            </a:pPr>
            <a:endParaRPr lang="en-US" dirty="0"/>
          </a:p>
        </p:txBody>
      </p:sp>
      <p:sp>
        <p:nvSpPr>
          <p:cNvPr id="4" name="Slide Number Placeholder 3"/>
          <p:cNvSpPr>
            <a:spLocks noGrp="1"/>
          </p:cNvSpPr>
          <p:nvPr>
            <p:ph type="sldNum" sz="quarter" idx="10"/>
          </p:nvPr>
        </p:nvSpPr>
        <p:spPr/>
        <p:txBody>
          <a:bodyPr/>
          <a:lstStyle/>
          <a:p>
            <a:fld id="{FC34525B-D21B-43DD-8E00-D1F18E1A4DB0}" type="slidenum">
              <a:rPr lang="en-US" smtClean="0"/>
              <a:pPr/>
              <a:t>29</a:t>
            </a:fld>
            <a:endParaRPr lang="en-US"/>
          </a:p>
        </p:txBody>
      </p:sp>
      <p:sp>
        <p:nvSpPr>
          <p:cNvPr id="5" name="Footer Placeholder 4"/>
          <p:cNvSpPr>
            <a:spLocks noGrp="1"/>
          </p:cNvSpPr>
          <p:nvPr>
            <p:ph type="ftr" sz="quarter" idx="11"/>
          </p:nvPr>
        </p:nvSpPr>
        <p:spPr/>
        <p:txBody>
          <a:bodyPr/>
          <a:lstStyle/>
          <a:p>
            <a:r>
              <a:rPr lang="en-US"/>
              <a:t>ELPS Instructional Tool                                                         </a:t>
            </a:r>
          </a:p>
        </p:txBody>
      </p:sp>
      <p:sp>
        <p:nvSpPr>
          <p:cNvPr id="8" name="Date Placeholder 7"/>
          <p:cNvSpPr>
            <a:spLocks noGrp="1"/>
          </p:cNvSpPr>
          <p:nvPr>
            <p:ph type="dt" idx="12"/>
          </p:nvPr>
        </p:nvSpPr>
        <p:spPr/>
        <p:txBody>
          <a:bodyPr/>
          <a:lstStyle/>
          <a:p>
            <a:endParaRPr lang="en-US"/>
          </a:p>
        </p:txBody>
      </p:sp>
    </p:spTree>
    <p:extLst>
      <p:ext uri="{BB962C8B-B14F-4D97-AF65-F5344CB8AC3E}">
        <p14:creationId xmlns:p14="http://schemas.microsoft.com/office/powerpoint/2010/main" val="1770829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1" dirty="0"/>
              <a:t>Say: “</a:t>
            </a:r>
            <a:r>
              <a:rPr lang="en-US" dirty="0"/>
              <a:t>Talk </a:t>
            </a:r>
            <a:r>
              <a:rPr lang="en-US" baseline="0" dirty="0"/>
              <a:t>to the person sitting next to you and work together respond to this question.” </a:t>
            </a:r>
          </a:p>
          <a:p>
            <a:pPr defTabSz="932249">
              <a:defRPr/>
            </a:pPr>
            <a:endParaRPr lang="en-US" baseline="0" dirty="0"/>
          </a:p>
          <a:p>
            <a:pPr defTabSz="932249">
              <a:buFont typeface="Arial" pitchFamily="34" charset="0"/>
              <a:buChar char="•"/>
              <a:defRPr/>
            </a:pPr>
            <a:r>
              <a:rPr lang="en-US" baseline="0" dirty="0"/>
              <a:t> Give time for discussions, once everybody worked together, ask them to share their conversation. </a:t>
            </a:r>
          </a:p>
          <a:p>
            <a:pPr defTabSz="932249">
              <a:buFont typeface="Arial" pitchFamily="34" charset="0"/>
              <a:buChar char="•"/>
              <a:defRPr/>
            </a:pPr>
            <a:endParaRPr lang="en-US" baseline="0" dirty="0"/>
          </a:p>
          <a:p>
            <a:pPr defTabSz="932249">
              <a:buFont typeface="Arial" pitchFamily="34" charset="0"/>
              <a:buChar char="•"/>
              <a:defRPr/>
            </a:pPr>
            <a:r>
              <a:rPr lang="en-US" baseline="0" dirty="0"/>
              <a:t> After that, direct participants to p. 13 and ask them to read silently.  </a:t>
            </a:r>
          </a:p>
          <a:p>
            <a:pPr defTabSz="932249">
              <a:buFont typeface="Arial" pitchFamily="34" charset="0"/>
              <a:buChar char="•"/>
              <a:defRPr/>
            </a:pPr>
            <a:endParaRPr lang="en-US" baseline="0" dirty="0"/>
          </a:p>
          <a:p>
            <a:pPr defTabSz="932249">
              <a:buFont typeface="Arial" pitchFamily="34" charset="0"/>
              <a:buChar char="•"/>
              <a:defRPr/>
            </a:pPr>
            <a:r>
              <a:rPr lang="en-US" baseline="0" dirty="0"/>
              <a:t> Move to the next slide after participants read to show the answer. </a:t>
            </a:r>
            <a:endParaRPr lang="en-US" dirty="0"/>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dirty="0"/>
              <a:t>This tool will be your framework to guide your instruction. It will help you create a supportive environment to help ELLs be successful in the classroom.</a:t>
            </a:r>
          </a:p>
          <a:p>
            <a:endParaRPr lang="en-US" dirty="0"/>
          </a:p>
        </p:txBody>
      </p:sp>
      <p:sp>
        <p:nvSpPr>
          <p:cNvPr id="4" name="Footer Placeholder 3"/>
          <p:cNvSpPr>
            <a:spLocks noGrp="1"/>
          </p:cNvSpPr>
          <p:nvPr>
            <p:ph type="ftr" sz="quarter" idx="10"/>
          </p:nvPr>
        </p:nvSpPr>
        <p:spPr/>
        <p:txBody>
          <a:bodyPr/>
          <a:lstStyle/>
          <a:p>
            <a:r>
              <a:rPr lang="en-US" dirty="0"/>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dirty="0"/>
              <a:t>Direct participants to p. 13.</a:t>
            </a:r>
          </a:p>
          <a:p>
            <a:pPr defTabSz="932249">
              <a:defRPr/>
            </a:pPr>
            <a:endParaRPr lang="en-US" dirty="0"/>
          </a:p>
          <a:p>
            <a:pPr defTabSz="932249">
              <a:defRPr/>
            </a:pPr>
            <a:r>
              <a:rPr lang="en-US" dirty="0"/>
              <a:t>Show</a:t>
            </a:r>
            <a:r>
              <a:rPr lang="en-US" baseline="0" dirty="0"/>
              <a:t> this slide to emphasized the importance of the definition and meaning for this question. </a:t>
            </a:r>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0" dirty="0"/>
              <a:t>Use pp.</a:t>
            </a:r>
            <a:r>
              <a:rPr lang="en-US" b="0" baseline="0" dirty="0"/>
              <a:t> 14-15 of your Tool.</a:t>
            </a:r>
          </a:p>
          <a:p>
            <a:pPr defTabSz="932249">
              <a:defRPr/>
            </a:pPr>
            <a:r>
              <a:rPr lang="en-US" baseline="0" dirty="0"/>
              <a:t>Direct participants to p. 14  and the first paragraph of p. 15.</a:t>
            </a:r>
          </a:p>
          <a:p>
            <a:pPr defTabSz="932249">
              <a:defRPr/>
            </a:pPr>
            <a:endParaRPr lang="en-US" b="0" baseline="0" dirty="0"/>
          </a:p>
          <a:p>
            <a:pPr defTabSz="932249">
              <a:defRPr/>
            </a:pPr>
            <a:r>
              <a:rPr lang="en-US" b="1" dirty="0"/>
              <a:t>Say: </a:t>
            </a:r>
          </a:p>
          <a:p>
            <a:pPr defTabSz="932249">
              <a:defRPr/>
            </a:pPr>
            <a:r>
              <a:rPr lang="en-US" dirty="0"/>
              <a:t>Now, we will review the descriptors.</a:t>
            </a:r>
            <a:r>
              <a:rPr lang="en-US" baseline="0" dirty="0"/>
              <a:t>  Work together i</a:t>
            </a:r>
            <a:r>
              <a:rPr lang="en-US" dirty="0"/>
              <a:t>n pairs or small</a:t>
            </a:r>
            <a:r>
              <a:rPr lang="en-US" baseline="0" dirty="0"/>
              <a:t> groups to answer the questions. </a:t>
            </a:r>
          </a:p>
          <a:p>
            <a:pPr defTabSz="932249">
              <a:defRPr/>
            </a:pPr>
            <a:endParaRPr lang="en-US" baseline="0" dirty="0"/>
          </a:p>
          <a:p>
            <a:pPr defTabSz="932249">
              <a:defRPr/>
            </a:pPr>
            <a:r>
              <a:rPr lang="en-US" b="1" baseline="0" dirty="0"/>
              <a:t>Next: </a:t>
            </a:r>
            <a:r>
              <a:rPr lang="en-US" baseline="0" dirty="0"/>
              <a:t>Ask them to </a:t>
            </a:r>
            <a:r>
              <a:rPr lang="en-US" b="1" baseline="0" dirty="0"/>
              <a:t>read silently and highlight key words and concepts </a:t>
            </a:r>
            <a:r>
              <a:rPr lang="en-US" baseline="0" dirty="0"/>
              <a:t>as they read. </a:t>
            </a:r>
          </a:p>
          <a:p>
            <a:pPr defTabSz="932249">
              <a:defRPr/>
            </a:pPr>
            <a:endParaRPr lang="en-US" baseline="0" dirty="0"/>
          </a:p>
          <a:p>
            <a:pPr defTabSz="932249">
              <a:defRPr/>
            </a:pPr>
            <a:r>
              <a:rPr lang="en-US" baseline="0" dirty="0"/>
              <a:t>Give time for discussions.</a:t>
            </a:r>
          </a:p>
          <a:p>
            <a:pPr defTabSz="932249">
              <a:defRPr/>
            </a:pPr>
            <a:endParaRPr lang="en-US" baseline="0" dirty="0"/>
          </a:p>
          <a:p>
            <a:pPr defTabSz="932249">
              <a:defRPr/>
            </a:pPr>
            <a:endParaRPr lang="en-US" dirty="0"/>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Arial" charset="0"/>
              </a:rPr>
              <a:t>Explain: </a:t>
            </a:r>
          </a:p>
          <a:p>
            <a:r>
              <a:rPr lang="en-US" b="0" dirty="0">
                <a:latin typeface="Arial" charset="0"/>
              </a:rPr>
              <a:t>The development of language may be at different levels for different English language learners.</a:t>
            </a:r>
          </a:p>
          <a:p>
            <a:r>
              <a:rPr lang="en-US" dirty="0">
                <a:latin typeface="Arial" charset="0"/>
              </a:rPr>
              <a:t>The TELPAS has proficiency level descriptors for each of the language domains(PLDs). They are the rubrics that raters use to determine student’s English language proficiency levels.  </a:t>
            </a:r>
            <a:endParaRPr lang="en-US" sz="900" dirty="0">
              <a:latin typeface="Arial" charset="0"/>
            </a:endParaRPr>
          </a:p>
          <a:p>
            <a:endParaRPr lang="en-US" dirty="0">
              <a:latin typeface="Arial" charset="0"/>
            </a:endParaRPr>
          </a:p>
          <a:p>
            <a:r>
              <a:rPr lang="en-US" dirty="0">
                <a:latin typeface="Arial" charset="0"/>
              </a:rPr>
              <a:t>It is important that teachers who serve ELLs are familiar with the proficiency levels in order to effectively plan and deliver instruction.</a:t>
            </a:r>
          </a:p>
          <a:p>
            <a:pPr>
              <a:spcAft>
                <a:spcPct val="75000"/>
              </a:spcAft>
            </a:pPr>
            <a:r>
              <a:rPr lang="en-US" dirty="0">
                <a:latin typeface="Arial" charset="0"/>
              </a:rPr>
              <a:t>This slide summarizes the major characteristics of the PLDs in terms of how well ELLs can understand and/or use English in social and academic settings at each of the four levels. </a:t>
            </a:r>
          </a:p>
          <a:p>
            <a:endParaRPr lang="en-US" dirty="0"/>
          </a:p>
        </p:txBody>
      </p:sp>
      <p:sp>
        <p:nvSpPr>
          <p:cNvPr id="4" name="Slide Number Placeholder 3"/>
          <p:cNvSpPr>
            <a:spLocks noGrp="1"/>
          </p:cNvSpPr>
          <p:nvPr>
            <p:ph type="sldNum" sz="quarter" idx="10"/>
          </p:nvPr>
        </p:nvSpPr>
        <p:spPr/>
        <p:txBody>
          <a:bodyPr/>
          <a:lstStyle/>
          <a:p>
            <a:fld id="{94C344ED-A9AC-40E6-BE53-655FAB66392A}" type="slidenum">
              <a:rPr lang="en-US" smtClean="0"/>
              <a:pPr/>
              <a:t>33</a:t>
            </a:fld>
            <a:endParaRPr lang="en-US"/>
          </a:p>
        </p:txBody>
      </p:sp>
      <p:sp>
        <p:nvSpPr>
          <p:cNvPr id="5" name="Footer Placeholder 4"/>
          <p:cNvSpPr>
            <a:spLocks noGrp="1"/>
          </p:cNvSpPr>
          <p:nvPr>
            <p:ph type="ftr" sz="quarter" idx="11"/>
          </p:nvPr>
        </p:nvSpPr>
        <p:spPr/>
        <p:txBody>
          <a:bodyPr/>
          <a:lstStyle/>
          <a:p>
            <a:r>
              <a:rPr lang="en-US"/>
              <a:t>ELPS Instructional Tool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aseline="0" dirty="0"/>
              <a:t>Once everybody worked together after they read pp. 14-15 of the Tool, ask them to share their conversation. </a:t>
            </a:r>
          </a:p>
          <a:p>
            <a:pPr defTabSz="932249">
              <a:defRPr/>
            </a:pPr>
            <a:endParaRPr lang="en-US" baseline="0" dirty="0"/>
          </a:p>
          <a:p>
            <a:pPr defTabSz="932249">
              <a:defRPr/>
            </a:pPr>
            <a:r>
              <a:rPr lang="en-US" b="1" dirty="0"/>
              <a:t>Say:</a:t>
            </a:r>
          </a:p>
          <a:p>
            <a:pPr defTabSz="932249">
              <a:defRPr/>
            </a:pPr>
            <a:r>
              <a:rPr lang="en-US" dirty="0"/>
              <a:t>Now that you </a:t>
            </a:r>
            <a:r>
              <a:rPr lang="en-US" baseline="0" dirty="0"/>
              <a:t>read and shared the key concepts, it is time to share within your groups. </a:t>
            </a:r>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81">
              <a:defRPr/>
            </a:pPr>
            <a:r>
              <a:rPr lang="en-US" dirty="0"/>
              <a:t>Refer participants to p. 15 of the Instructional Tool.</a:t>
            </a:r>
            <a:r>
              <a:rPr lang="en-US" baseline="0" dirty="0"/>
              <a:t> </a:t>
            </a:r>
            <a:endParaRPr lang="en-US" b="1" u="sng" dirty="0"/>
          </a:p>
          <a:p>
            <a:pPr defTabSz="932181">
              <a:defRPr/>
            </a:pPr>
            <a:r>
              <a:rPr lang="en-US" dirty="0"/>
              <a:t>Language proficiency is the level of skills demonstrated when receiving messages (input) and expressing meaning (output).  Students should be able to consistently and effectively demonstrate these skills across a variety of academic and social contexts.</a:t>
            </a:r>
          </a:p>
          <a:p>
            <a:pPr defTabSz="932181">
              <a:defRPr/>
            </a:pPr>
            <a:endParaRPr lang="en-US" b="1" u="sng" dirty="0"/>
          </a:p>
          <a:p>
            <a:pPr defTabSz="932181">
              <a:defRPr/>
            </a:pPr>
            <a:r>
              <a:rPr lang="en-US" b="1" u="sng" dirty="0"/>
              <a:t>Processing Activity</a:t>
            </a:r>
            <a:r>
              <a:rPr lang="en-US" dirty="0"/>
              <a:t>:  Have participants review the format of the organizer that outlines</a:t>
            </a:r>
            <a:r>
              <a:rPr lang="en-US" baseline="0" dirty="0"/>
              <a:t> the </a:t>
            </a:r>
            <a:r>
              <a:rPr lang="en-US" dirty="0"/>
              <a:t>descriptors.  </a:t>
            </a:r>
          </a:p>
          <a:p>
            <a:pPr defTabSz="932181">
              <a:defRPr/>
            </a:pPr>
            <a:endParaRPr lang="en-US" dirty="0"/>
          </a:p>
          <a:p>
            <a:pPr defTabSz="932181">
              <a:defRPr/>
            </a:pPr>
            <a:r>
              <a:rPr lang="en-US" b="1" dirty="0"/>
              <a:t>Say: </a:t>
            </a:r>
            <a:r>
              <a:rPr lang="en-US" dirty="0"/>
              <a:t>Each column defines the summary statements and demonstrates what students know at each level of proficiency for each of the language domains (Listening, Speaking, Reading and Writing).  </a:t>
            </a:r>
          </a:p>
        </p:txBody>
      </p:sp>
      <p:sp>
        <p:nvSpPr>
          <p:cNvPr id="4" name="Slide Number Placeholder 3"/>
          <p:cNvSpPr>
            <a:spLocks noGrp="1"/>
          </p:cNvSpPr>
          <p:nvPr>
            <p:ph type="sldNum" sz="quarter" idx="10"/>
          </p:nvPr>
        </p:nvSpPr>
        <p:spPr/>
        <p:txBody>
          <a:bodyPr/>
          <a:lstStyle/>
          <a:p>
            <a:fld id="{FC34525B-D21B-43DD-8E00-D1F18E1A4DB0}" type="slidenum">
              <a:rPr lang="en-US" smtClean="0"/>
              <a:pPr/>
              <a:t>35</a:t>
            </a:fld>
            <a:endParaRPr lang="en-US"/>
          </a:p>
        </p:txBody>
      </p:sp>
      <p:sp>
        <p:nvSpPr>
          <p:cNvPr id="5" name="Footer Placeholder 4"/>
          <p:cNvSpPr>
            <a:spLocks noGrp="1"/>
          </p:cNvSpPr>
          <p:nvPr>
            <p:ph type="ftr" sz="quarter" idx="11"/>
          </p:nvPr>
        </p:nvSpPr>
        <p:spPr/>
        <p:txBody>
          <a:bodyPr/>
          <a:lstStyle/>
          <a:p>
            <a:r>
              <a:rPr lang="en-US"/>
              <a:t>ELPS Instructional Tool                                                         </a:t>
            </a:r>
          </a:p>
        </p:txBody>
      </p:sp>
      <p:sp>
        <p:nvSpPr>
          <p:cNvPr id="8" name="Date Placeholder 7"/>
          <p:cNvSpPr>
            <a:spLocks noGrp="1"/>
          </p:cNvSpPr>
          <p:nvPr>
            <p:ph type="dt" idx="12"/>
          </p:nvPr>
        </p:nvSpPr>
        <p:spPr/>
        <p:txBody>
          <a:bodyPr/>
          <a:lstStyle/>
          <a:p>
            <a:endParaRPr lang="en-US"/>
          </a:p>
        </p:txBody>
      </p:sp>
    </p:spTree>
    <p:extLst>
      <p:ext uri="{BB962C8B-B14F-4D97-AF65-F5344CB8AC3E}">
        <p14:creationId xmlns:p14="http://schemas.microsoft.com/office/powerpoint/2010/main" val="1770829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2249">
              <a:defRPr/>
            </a:pPr>
            <a:r>
              <a:rPr lang="en-US" sz="1400" dirty="0"/>
              <a:t>Instructional Tool p. 17-20 </a:t>
            </a:r>
          </a:p>
          <a:p>
            <a:pPr defTabSz="932249">
              <a:defRPr/>
            </a:pPr>
            <a:r>
              <a:rPr lang="en-US" sz="1400" b="1" dirty="0"/>
              <a:t>Presenter will provide a T-chart.</a:t>
            </a:r>
          </a:p>
          <a:p>
            <a:pPr defTabSz="932249">
              <a:defRPr/>
            </a:pPr>
            <a:endParaRPr lang="en-US" sz="1400" b="1" dirty="0"/>
          </a:p>
          <a:p>
            <a:pPr defTabSz="932249">
              <a:defRPr/>
            </a:pPr>
            <a:r>
              <a:rPr lang="en-US" sz="1400" b="1" dirty="0"/>
              <a:t>Say:</a:t>
            </a:r>
          </a:p>
          <a:p>
            <a:pPr defTabSz="932249">
              <a:defRPr/>
            </a:pPr>
            <a:r>
              <a:rPr lang="en-US" sz="1400" dirty="0"/>
              <a:t>We will review the descriptors in each column for the assigned language domains (listening, speaking, reading, and writing) to compare and contrast between what a beginning and intermediate students are able to do at each level.</a:t>
            </a:r>
          </a:p>
          <a:p>
            <a:pPr defTabSz="932249">
              <a:defRPr/>
            </a:pPr>
            <a:endParaRPr lang="en-US" sz="1400" dirty="0"/>
          </a:p>
          <a:p>
            <a:pPr defTabSz="932249">
              <a:defRPr/>
            </a:pPr>
            <a:r>
              <a:rPr lang="en-US" sz="1400" dirty="0"/>
              <a:t>Count-off from 1- 4. Each person will read the key features of his/her assigned language domain. (3 min). Use the T-Chart to write as you compare and contrast the descriptors of a beginning and intermediate student.</a:t>
            </a:r>
          </a:p>
          <a:p>
            <a:pPr defTabSz="932249">
              <a:defRPr/>
            </a:pPr>
            <a:endParaRPr lang="en-US" sz="1400" dirty="0"/>
          </a:p>
          <a:p>
            <a:pPr defTabSz="932249">
              <a:defRPr/>
            </a:pPr>
            <a:r>
              <a:rPr lang="en-US" sz="1400" dirty="0"/>
              <a:t>Divide participants in groups of 4.  Assign-Jigsaw the language domains:</a:t>
            </a:r>
          </a:p>
          <a:p>
            <a:pPr defTabSz="932249">
              <a:buFont typeface="Arial" pitchFamily="34" charset="0"/>
              <a:buChar char="•"/>
              <a:defRPr/>
            </a:pPr>
            <a:r>
              <a:rPr lang="en-US" sz="1400" dirty="0"/>
              <a:t> Participant #1-listening, </a:t>
            </a:r>
          </a:p>
          <a:p>
            <a:pPr defTabSz="932249">
              <a:buFont typeface="Arial" pitchFamily="34" charset="0"/>
              <a:buChar char="•"/>
              <a:defRPr/>
            </a:pPr>
            <a:r>
              <a:rPr lang="en-US" sz="1400" dirty="0"/>
              <a:t> Participant #2-speaking, </a:t>
            </a:r>
          </a:p>
          <a:p>
            <a:pPr defTabSz="932249">
              <a:buFont typeface="Arial" pitchFamily="34" charset="0"/>
              <a:buChar char="•"/>
              <a:defRPr/>
            </a:pPr>
            <a:r>
              <a:rPr lang="en-US" sz="1400" dirty="0"/>
              <a:t> Participant #3-reading, </a:t>
            </a:r>
          </a:p>
          <a:p>
            <a:pPr defTabSz="932249">
              <a:buFont typeface="Arial" pitchFamily="34" charset="0"/>
              <a:buChar char="•"/>
              <a:defRPr/>
            </a:pPr>
            <a:r>
              <a:rPr lang="en-US" sz="1400" dirty="0"/>
              <a:t> Participant #4-writing.  </a:t>
            </a:r>
          </a:p>
          <a:p>
            <a:endParaRPr lang="en-US" sz="1400" dirty="0"/>
          </a:p>
          <a:p>
            <a:r>
              <a:rPr lang="en-US" sz="1400" dirty="0"/>
              <a:t>SEE NEXT SLIDE</a:t>
            </a:r>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Instructional Tool: Pp. 17-20, and 29</a:t>
            </a:r>
          </a:p>
          <a:p>
            <a:r>
              <a:rPr lang="en-US" b="1" dirty="0"/>
              <a:t>Compare and Contrast Processing activity: </a:t>
            </a:r>
          </a:p>
          <a:p>
            <a:r>
              <a:rPr lang="en-US" dirty="0"/>
              <a:t>After they reviewed the descriptors in each column for the</a:t>
            </a:r>
            <a:r>
              <a:rPr lang="en-US" baseline="0" dirty="0"/>
              <a:t> </a:t>
            </a:r>
            <a:r>
              <a:rPr lang="en-US" dirty="0"/>
              <a:t>language domain (listening, speaking, reading, and writing)</a:t>
            </a:r>
          </a:p>
          <a:p>
            <a:pPr defTabSz="932249">
              <a:defRPr/>
            </a:pPr>
            <a:endParaRPr lang="en-US" dirty="0"/>
          </a:p>
          <a:p>
            <a:pPr defTabSz="932249">
              <a:defRPr/>
            </a:pPr>
            <a:r>
              <a:rPr lang="en-US" dirty="0"/>
              <a:t>Lead the participants through the examination of some of the behaviors described on one of the student descriptors.</a:t>
            </a:r>
          </a:p>
          <a:p>
            <a:pPr defTabSz="932249">
              <a:defRPr/>
            </a:pPr>
            <a:endParaRPr lang="en-US" dirty="0"/>
          </a:p>
          <a:p>
            <a:pPr defTabSz="932249">
              <a:defRPr/>
            </a:pPr>
            <a:r>
              <a:rPr lang="en-US" dirty="0"/>
              <a:t>Ask participants</a:t>
            </a:r>
            <a:r>
              <a:rPr lang="en-US" baseline="0" dirty="0"/>
              <a:t> to note the differences among the proficiency levels. </a:t>
            </a:r>
          </a:p>
          <a:p>
            <a:pPr defTabSz="932249">
              <a:defRPr/>
            </a:pPr>
            <a:endParaRPr lang="en-US" baseline="0" dirty="0"/>
          </a:p>
          <a:p>
            <a:pPr defTabSz="932249">
              <a:defRPr/>
            </a:pPr>
            <a:r>
              <a:rPr lang="en-US" baseline="0" dirty="0"/>
              <a:t>Now, direct them to p.29 to  the “Compare and Contrast” three column chart.  Ask them to find the column titled: </a:t>
            </a:r>
            <a:r>
              <a:rPr lang="en-US" b="1" baseline="0" dirty="0"/>
              <a:t>“Present”</a:t>
            </a:r>
            <a:r>
              <a:rPr lang="en-US" baseline="0" dirty="0"/>
              <a:t> and find the </a:t>
            </a:r>
            <a:r>
              <a:rPr lang="en-US" b="1" baseline="0" dirty="0"/>
              <a:t>4</a:t>
            </a:r>
            <a:r>
              <a:rPr lang="en-US" b="1" baseline="30000" dirty="0"/>
              <a:t>th</a:t>
            </a:r>
            <a:r>
              <a:rPr lang="en-US" b="1" baseline="0" dirty="0"/>
              <a:t> bullet </a:t>
            </a:r>
            <a:r>
              <a:rPr lang="en-US" b="0" baseline="0" dirty="0"/>
              <a:t>with the following sentence frame:</a:t>
            </a:r>
            <a:endParaRPr lang="en-US" b="1" baseline="0" dirty="0"/>
          </a:p>
          <a:p>
            <a:pPr defTabSz="932249">
              <a:defRPr/>
            </a:pPr>
            <a:endParaRPr lang="en-US" b="1" baseline="0" dirty="0"/>
          </a:p>
          <a:p>
            <a:pPr defTabSz="932249">
              <a:defRPr/>
            </a:pPr>
            <a:r>
              <a:rPr lang="en-US" b="1" i="1" baseline="0" dirty="0"/>
              <a:t>“On our T-Chart, we are writing the_____ on one side. The other side has ______ “.  </a:t>
            </a:r>
            <a:r>
              <a:rPr lang="en-US" baseline="0" dirty="0"/>
              <a:t>Participants will use it in a complete sentence to express what they did and why.</a:t>
            </a:r>
          </a:p>
          <a:p>
            <a:pPr defTabSz="932249">
              <a:defRPr/>
            </a:pPr>
            <a:endParaRPr lang="en-US" b="1" baseline="0" dirty="0"/>
          </a:p>
          <a:p>
            <a:pPr defTabSz="932249">
              <a:defRPr/>
            </a:pPr>
            <a:r>
              <a:rPr lang="en-US" b="1" baseline="0" dirty="0"/>
              <a:t>Next, </a:t>
            </a:r>
            <a:r>
              <a:rPr lang="en-US" baseline="0" dirty="0"/>
              <a:t> they will use that sentence frame to c</a:t>
            </a:r>
            <a:r>
              <a:rPr lang="en-US" dirty="0"/>
              <a:t>ompare and contrast between what a beginning and intermediate student is able to do at each level.</a:t>
            </a:r>
          </a:p>
          <a:p>
            <a:endParaRPr lang="en-US" dirty="0"/>
          </a:p>
          <a:p>
            <a:r>
              <a:rPr lang="en-US" b="1" dirty="0"/>
              <a:t>Participants can make their own chart or you can have it pre-printed from slide.</a:t>
            </a:r>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81">
              <a:defRPr/>
            </a:pPr>
            <a:r>
              <a:rPr lang="en-US" dirty="0"/>
              <a:t>Language development planning and content-based instruction involves an ongoing process in which teachers of ELLs must identify and respond to the linguistic and academic needs of individual ELLs.  </a:t>
            </a:r>
          </a:p>
          <a:p>
            <a:pPr defTabSz="932181">
              <a:defRPr/>
            </a:pPr>
            <a:endParaRPr lang="en-US" dirty="0"/>
          </a:p>
          <a:p>
            <a:pPr defTabSz="932181">
              <a:defRPr/>
            </a:pPr>
            <a:r>
              <a:rPr lang="en-US" dirty="0"/>
              <a:t>The ELPS-TELPAS PLDs provide the guidance for educators to design and deliver grade-level, content-based instruction in conjunction with providing ELLs with a foundation in the English language. </a:t>
            </a:r>
          </a:p>
          <a:p>
            <a:pPr defTabSz="932181">
              <a:defRPr/>
            </a:pPr>
            <a:endParaRPr lang="en-US" dirty="0"/>
          </a:p>
          <a:p>
            <a:pPr defTabSz="932181">
              <a:defRPr/>
            </a:pPr>
            <a:r>
              <a:rPr lang="en-US" sz="1400" b="1" dirty="0"/>
              <a:t>Go over information on the chart: </a:t>
            </a:r>
            <a:r>
              <a:rPr lang="en-US" sz="1400" dirty="0"/>
              <a:t>re-visit p.16 chart “Global definitions of the Proficiency Levels” and “Key features”. </a:t>
            </a:r>
          </a:p>
          <a:p>
            <a:pPr defTabSz="932181">
              <a:defRPr/>
            </a:pPr>
            <a:endParaRPr lang="en-US" b="1" u="sng" dirty="0"/>
          </a:p>
        </p:txBody>
      </p:sp>
      <p:sp>
        <p:nvSpPr>
          <p:cNvPr id="4" name="Slide Number Placeholder 3"/>
          <p:cNvSpPr>
            <a:spLocks noGrp="1"/>
          </p:cNvSpPr>
          <p:nvPr>
            <p:ph type="sldNum" sz="quarter" idx="10"/>
          </p:nvPr>
        </p:nvSpPr>
        <p:spPr/>
        <p:txBody>
          <a:bodyPr/>
          <a:lstStyle/>
          <a:p>
            <a:fld id="{FC34525B-D21B-43DD-8E00-D1F18E1A4DB0}" type="slidenum">
              <a:rPr lang="en-US" smtClean="0"/>
              <a:pPr/>
              <a:t>38</a:t>
            </a:fld>
            <a:endParaRPr lang="en-US"/>
          </a:p>
        </p:txBody>
      </p:sp>
      <p:sp>
        <p:nvSpPr>
          <p:cNvPr id="5" name="Footer Placeholder 4"/>
          <p:cNvSpPr>
            <a:spLocks noGrp="1"/>
          </p:cNvSpPr>
          <p:nvPr>
            <p:ph type="ftr" sz="quarter" idx="11"/>
          </p:nvPr>
        </p:nvSpPr>
        <p:spPr/>
        <p:txBody>
          <a:bodyPr/>
          <a:lstStyle/>
          <a:p>
            <a:r>
              <a:rPr lang="en-US"/>
              <a:t>ELPS Instructional Tool                                                         </a:t>
            </a:r>
          </a:p>
        </p:txBody>
      </p:sp>
      <p:sp>
        <p:nvSpPr>
          <p:cNvPr id="8" name="Date Placeholder 7"/>
          <p:cNvSpPr>
            <a:spLocks noGrp="1"/>
          </p:cNvSpPr>
          <p:nvPr>
            <p:ph type="dt" idx="12"/>
          </p:nvPr>
        </p:nvSpPr>
        <p:spPr/>
        <p:txBody>
          <a:bodyPr/>
          <a:lstStyle/>
          <a:p>
            <a:endParaRPr lang="en-US"/>
          </a:p>
        </p:txBody>
      </p:sp>
    </p:spTree>
    <p:extLst>
      <p:ext uri="{BB962C8B-B14F-4D97-AF65-F5344CB8AC3E}">
        <p14:creationId xmlns:p14="http://schemas.microsoft.com/office/powerpoint/2010/main" val="1770829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Direct participants to p. 21.</a:t>
            </a:r>
          </a:p>
          <a:p>
            <a:endParaRPr lang="en-US" dirty="0"/>
          </a:p>
          <a:p>
            <a:r>
              <a:rPr lang="en-US" b="1" dirty="0"/>
              <a:t>Explain: </a:t>
            </a:r>
            <a:r>
              <a:rPr lang="en-US" dirty="0"/>
              <a:t>The cone-shaped model depicts the cumulative, spiraling, building nature of second language learning. </a:t>
            </a:r>
          </a:p>
          <a:p>
            <a:endParaRPr lang="en-US" dirty="0"/>
          </a:p>
          <a:p>
            <a:r>
              <a:rPr lang="en-US" dirty="0"/>
              <a:t>The body of language skills associated with a given stage of proficiency is prerequisite to the broader range of skills at the next stage. </a:t>
            </a:r>
          </a:p>
          <a:p>
            <a:endParaRPr lang="en-US" dirty="0"/>
          </a:p>
          <a:p>
            <a:r>
              <a:rPr lang="en-US" dirty="0"/>
              <a:t>The arrows indicates that language continues to develop beyond the advanced high level. </a:t>
            </a:r>
          </a:p>
          <a:p>
            <a:endParaRPr lang="en-US" dirty="0"/>
          </a:p>
          <a:p>
            <a:r>
              <a:rPr lang="en-US" dirty="0"/>
              <a:t>Source: TEA, Educator Guide to TELPAS, Grades K-12, Revised September 2011, page 10.</a:t>
            </a:r>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0" dirty="0"/>
              <a:t>Instructional Tool p. 22</a:t>
            </a:r>
          </a:p>
          <a:p>
            <a:pPr defTabSz="932249">
              <a:defRPr/>
            </a:pPr>
            <a:r>
              <a:rPr lang="en-US" b="1" dirty="0"/>
              <a:t>Say:</a:t>
            </a:r>
          </a:p>
          <a:p>
            <a:pPr defTabSz="932249">
              <a:defRPr/>
            </a:pPr>
            <a:r>
              <a:rPr lang="en-US" dirty="0"/>
              <a:t>You will share what you learn with the people in your group until all of you are familiar with the all the key features of each language domain.</a:t>
            </a:r>
          </a:p>
          <a:p>
            <a:pPr defTabSz="932249">
              <a:defRPr/>
            </a:pPr>
            <a:endParaRPr lang="en-US" dirty="0"/>
          </a:p>
          <a:p>
            <a:pPr defTabSz="932249">
              <a:defRPr/>
            </a:pPr>
            <a:r>
              <a:rPr lang="en-US" dirty="0"/>
              <a:t>The focus is on </a:t>
            </a:r>
            <a:r>
              <a:rPr lang="en-US" b="1" dirty="0"/>
              <a:t>beginning </a:t>
            </a:r>
            <a:r>
              <a:rPr lang="en-US" dirty="0"/>
              <a:t>and </a:t>
            </a:r>
            <a:r>
              <a:rPr lang="en-US" b="1" dirty="0"/>
              <a:t>intermediate</a:t>
            </a:r>
            <a:r>
              <a:rPr lang="en-US" dirty="0"/>
              <a:t> </a:t>
            </a:r>
            <a:r>
              <a:rPr lang="en-US" b="1" dirty="0"/>
              <a:t>linguistic accommodations </a:t>
            </a:r>
            <a:r>
              <a:rPr lang="en-US" dirty="0"/>
              <a:t>in accordance to TAC 74.4(b)(4). </a:t>
            </a:r>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tool is designed for general education teachers.  It is a resource for teachers to help them guide their instruction. </a:t>
            </a:r>
          </a:p>
          <a:p>
            <a:endParaRPr lang="en-US" b="1" dirty="0"/>
          </a:p>
          <a:p>
            <a:r>
              <a:rPr lang="en-US" b="1" dirty="0"/>
              <a:t>Ask: What will you use to craft your lesson</a:t>
            </a:r>
            <a:r>
              <a:rPr lang="en-US" dirty="0"/>
              <a:t>?–The TEKS. </a:t>
            </a:r>
          </a:p>
          <a:p>
            <a:endParaRPr lang="en-US" dirty="0"/>
          </a:p>
          <a:p>
            <a:r>
              <a:rPr lang="en-US" dirty="0"/>
              <a:t>It will answer their question: </a:t>
            </a:r>
            <a:r>
              <a:rPr lang="en-US" b="1" dirty="0"/>
              <a:t>How I am going to do it? </a:t>
            </a:r>
            <a:r>
              <a:rPr lang="en-US" dirty="0"/>
              <a:t>–Through the ELPS. It will help you create a supportive environment to help ELLs be successful in the classroom.</a:t>
            </a:r>
          </a:p>
        </p:txBody>
      </p:sp>
      <p:sp>
        <p:nvSpPr>
          <p:cNvPr id="4" name="Footer Placeholder 3"/>
          <p:cNvSpPr>
            <a:spLocks noGrp="1"/>
          </p:cNvSpPr>
          <p:nvPr>
            <p:ph type="ftr" sz="quarter" idx="10"/>
          </p:nvPr>
        </p:nvSpPr>
        <p:spPr/>
        <p:txBody>
          <a:bodyPr/>
          <a:lstStyle/>
          <a:p>
            <a:r>
              <a:rPr lang="en-US" dirty="0"/>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81">
              <a:defRPr/>
            </a:pPr>
            <a:r>
              <a:rPr lang="en-US" dirty="0"/>
              <a:t>Refer participants to their Tool p. 22 </a:t>
            </a:r>
          </a:p>
          <a:p>
            <a:pPr defTabSz="932181">
              <a:defRPr/>
            </a:pPr>
            <a:r>
              <a:rPr lang="en-US" dirty="0"/>
              <a:t>Review </a:t>
            </a:r>
            <a:r>
              <a:rPr lang="en-US" b="1" dirty="0"/>
              <a:t>only the top sections </a:t>
            </a:r>
            <a:r>
              <a:rPr lang="en-US" dirty="0"/>
              <a:t>of the</a:t>
            </a:r>
            <a:r>
              <a:rPr lang="en-US" baseline="0" dirty="0"/>
              <a:t> pages that show the domain and the </a:t>
            </a:r>
            <a:r>
              <a:rPr lang="en-US" dirty="0"/>
              <a:t>4 levels of language proficiency. </a:t>
            </a:r>
          </a:p>
          <a:p>
            <a:pPr defTabSz="932181">
              <a:defRPr/>
            </a:pPr>
            <a:endParaRPr lang="en-US" dirty="0"/>
          </a:p>
          <a:p>
            <a:pPr defTabSz="932181">
              <a:defRPr/>
            </a:pPr>
            <a:r>
              <a:rPr lang="en-US" b="1" dirty="0"/>
              <a:t>Say:</a:t>
            </a:r>
            <a:r>
              <a:rPr lang="en-US" b="1" baseline="0" dirty="0"/>
              <a:t> </a:t>
            </a:r>
            <a:r>
              <a:rPr lang="en-US" dirty="0"/>
              <a:t>Although the color</a:t>
            </a:r>
            <a:r>
              <a:rPr lang="en-US" baseline="0" dirty="0"/>
              <a:t> coded</a:t>
            </a:r>
            <a:r>
              <a:rPr lang="en-US" dirty="0"/>
              <a:t> table on p. 22 include all four levels of language proficiency, the focus is on beginning and intermediate linguistic accommodations in accordance to TAC 74.4(b)(4).  </a:t>
            </a:r>
          </a:p>
          <a:p>
            <a:pPr defTabSz="932181">
              <a:defRPr/>
            </a:pPr>
            <a:endParaRPr lang="en-US" b="1" dirty="0"/>
          </a:p>
          <a:p>
            <a:pPr defTabSz="932181">
              <a:defRPr/>
            </a:pPr>
            <a:r>
              <a:rPr lang="en-US" b="1" dirty="0"/>
              <a:t>Read</a:t>
            </a:r>
            <a:r>
              <a:rPr lang="en-US" b="1" baseline="0" dirty="0"/>
              <a:t> this chart and c</a:t>
            </a:r>
            <a:r>
              <a:rPr lang="en-US" b="1" dirty="0"/>
              <a:t>ompare the degrees of linguistic accommodations for a </a:t>
            </a:r>
            <a:r>
              <a:rPr lang="en-US" b="1" i="1" dirty="0"/>
              <a:t>Beginner</a:t>
            </a:r>
            <a:r>
              <a:rPr lang="en-US" b="1" i="1" baseline="0" dirty="0"/>
              <a:t>  </a:t>
            </a:r>
            <a:r>
              <a:rPr lang="en-US" b="1" dirty="0"/>
              <a:t>or </a:t>
            </a:r>
            <a:r>
              <a:rPr lang="en-US" b="1" i="1" dirty="0"/>
              <a:t>Intermediate</a:t>
            </a:r>
            <a:r>
              <a:rPr lang="en-US" b="1" dirty="0"/>
              <a:t>  to an </a:t>
            </a:r>
            <a:r>
              <a:rPr lang="en-US" b="1" i="1" dirty="0"/>
              <a:t>Advanced </a:t>
            </a:r>
            <a:r>
              <a:rPr lang="en-US" b="1" dirty="0"/>
              <a:t> or </a:t>
            </a:r>
            <a:r>
              <a:rPr lang="en-US" b="1" i="1" dirty="0"/>
              <a:t>Advanced High</a:t>
            </a:r>
            <a:r>
              <a:rPr lang="en-US" b="1" i="1" baseline="0" dirty="0"/>
              <a:t>  student. (</a:t>
            </a:r>
            <a:r>
              <a:rPr lang="en-US" b="0" i="1" baseline="0" dirty="0"/>
              <a:t>Model how to review the Listening domain on the top chart of pp. 22)</a:t>
            </a:r>
            <a:endParaRPr lang="en-US" b="1" i="1" baseline="0" dirty="0"/>
          </a:p>
          <a:p>
            <a:pPr defTabSz="932181">
              <a:defRPr/>
            </a:pPr>
            <a:endParaRPr lang="en-US" b="1" u="sng" dirty="0"/>
          </a:p>
        </p:txBody>
      </p:sp>
      <p:sp>
        <p:nvSpPr>
          <p:cNvPr id="4" name="Slide Number Placeholder 3"/>
          <p:cNvSpPr>
            <a:spLocks noGrp="1"/>
          </p:cNvSpPr>
          <p:nvPr>
            <p:ph type="sldNum" sz="quarter" idx="10"/>
          </p:nvPr>
        </p:nvSpPr>
        <p:spPr/>
        <p:txBody>
          <a:bodyPr/>
          <a:lstStyle/>
          <a:p>
            <a:fld id="{FC34525B-D21B-43DD-8E00-D1F18E1A4DB0}" type="slidenum">
              <a:rPr lang="en-US" smtClean="0"/>
              <a:pPr/>
              <a:t>41</a:t>
            </a:fld>
            <a:endParaRPr lang="en-US"/>
          </a:p>
        </p:txBody>
      </p:sp>
      <p:sp>
        <p:nvSpPr>
          <p:cNvPr id="5" name="Footer Placeholder 4"/>
          <p:cNvSpPr>
            <a:spLocks noGrp="1"/>
          </p:cNvSpPr>
          <p:nvPr>
            <p:ph type="ftr" sz="quarter" idx="11"/>
          </p:nvPr>
        </p:nvSpPr>
        <p:spPr/>
        <p:txBody>
          <a:bodyPr/>
          <a:lstStyle/>
          <a:p>
            <a:r>
              <a:rPr lang="en-US"/>
              <a:t>ELPS Instructional Tool                                                         </a:t>
            </a:r>
          </a:p>
        </p:txBody>
      </p:sp>
      <p:sp>
        <p:nvSpPr>
          <p:cNvPr id="8" name="Date Placeholder 7"/>
          <p:cNvSpPr>
            <a:spLocks noGrp="1"/>
          </p:cNvSpPr>
          <p:nvPr>
            <p:ph type="dt" idx="12"/>
          </p:nvPr>
        </p:nvSpPr>
        <p:spPr/>
        <p:txBody>
          <a:bodyPr/>
          <a:lstStyle/>
          <a:p>
            <a:endParaRPr lang="en-US"/>
          </a:p>
        </p:txBody>
      </p:sp>
    </p:spTree>
    <p:extLst>
      <p:ext uri="{BB962C8B-B14F-4D97-AF65-F5344CB8AC3E}">
        <p14:creationId xmlns:p14="http://schemas.microsoft.com/office/powerpoint/2010/main" val="1770829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181">
              <a:defRPr/>
            </a:pPr>
            <a:r>
              <a:rPr lang="en-US" sz="1200" dirty="0"/>
              <a:t>Read the types </a:t>
            </a:r>
            <a:r>
              <a:rPr lang="en-US" sz="1200" b="1" dirty="0"/>
              <a:t>of</a:t>
            </a:r>
            <a:endParaRPr lang="en-US" sz="1200" dirty="0"/>
          </a:p>
          <a:p>
            <a:pPr defTabSz="932181">
              <a:buFont typeface="Arial" pitchFamily="34" charset="0"/>
              <a:buChar char="•"/>
              <a:defRPr/>
            </a:pPr>
            <a:r>
              <a:rPr lang="en-US" sz="1200" b="1" dirty="0"/>
              <a:t>Compare the degrees of linguistic accommodations for a </a:t>
            </a:r>
            <a:r>
              <a:rPr lang="en-US" sz="1200" b="1" i="1" dirty="0"/>
              <a:t>Beginner  </a:t>
            </a:r>
            <a:r>
              <a:rPr lang="en-US" sz="1200" b="1" dirty="0"/>
              <a:t>or </a:t>
            </a:r>
            <a:r>
              <a:rPr lang="en-US" sz="1200" b="1" i="1" dirty="0"/>
              <a:t>Intermediate  and find the differences.  </a:t>
            </a:r>
            <a:r>
              <a:rPr lang="en-US" sz="1200" dirty="0"/>
              <a:t>All of you will share what you learned with the people in your group.</a:t>
            </a:r>
          </a:p>
          <a:p>
            <a:pPr defTabSz="932181">
              <a:buFont typeface="Arial" pitchFamily="34" charset="0"/>
              <a:buChar char="•"/>
              <a:defRPr/>
            </a:pPr>
            <a:r>
              <a:rPr lang="en-US" sz="1200" dirty="0"/>
              <a:t>Each person gets 22 seconds to share. Assign a time keeper in the group.</a:t>
            </a:r>
          </a:p>
          <a:p>
            <a:endParaRPr lang="en-US" dirty="0"/>
          </a:p>
        </p:txBody>
      </p:sp>
      <p:sp>
        <p:nvSpPr>
          <p:cNvPr id="4" name="Footer Placeholder 3"/>
          <p:cNvSpPr>
            <a:spLocks noGrp="1"/>
          </p:cNvSpPr>
          <p:nvPr>
            <p:ph type="ftr" sz="quarter" idx="10"/>
          </p:nvPr>
        </p:nvSpPr>
        <p:spPr/>
        <p:txBody>
          <a:bodyPr/>
          <a:lstStyle/>
          <a:p>
            <a:r>
              <a:rPr lang="en-US" dirty="0"/>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42</a:t>
            </a:fld>
            <a:endParaRPr lang="en-US" dirty="0"/>
          </a:p>
        </p:txBody>
      </p:sp>
    </p:spTree>
    <p:extLst>
      <p:ext uri="{BB962C8B-B14F-4D97-AF65-F5344CB8AC3E}">
        <p14:creationId xmlns:p14="http://schemas.microsoft.com/office/powerpoint/2010/main" val="2800901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2181">
              <a:defRPr/>
            </a:pPr>
            <a:r>
              <a:rPr lang="en-US" b="0" dirty="0"/>
              <a:t>Direct Participants to this</a:t>
            </a:r>
            <a:r>
              <a:rPr lang="en-US" b="0" baseline="0" dirty="0"/>
              <a:t> chart on </a:t>
            </a:r>
            <a:r>
              <a:rPr lang="en-US" b="0" dirty="0"/>
              <a:t>p. 22.</a:t>
            </a:r>
            <a:r>
              <a:rPr lang="en-US" b="0" baseline="0" dirty="0"/>
              <a:t>  </a:t>
            </a:r>
            <a:r>
              <a:rPr lang="en-US" dirty="0"/>
              <a:t>This table provides an overview of the degree of linguistic accommodations for the Listening</a:t>
            </a:r>
            <a:r>
              <a:rPr lang="en-US" baseline="0" dirty="0"/>
              <a:t> domain.</a:t>
            </a:r>
            <a:endParaRPr lang="en-US" dirty="0"/>
          </a:p>
          <a:p>
            <a:pPr defTabSz="932181">
              <a:defRPr/>
            </a:pPr>
            <a:endParaRPr lang="en-US" b="1" u="sng" dirty="0"/>
          </a:p>
          <a:p>
            <a:pPr defTabSz="932181">
              <a:defRPr/>
            </a:pPr>
            <a:r>
              <a:rPr lang="en-US" b="1" u="sng" dirty="0"/>
              <a:t>Jig-Saw Processing Activity</a:t>
            </a:r>
            <a:r>
              <a:rPr lang="en-US" dirty="0"/>
              <a:t>:</a:t>
            </a:r>
            <a:r>
              <a:rPr lang="en-US" b="1" i="1" baseline="0" dirty="0"/>
              <a:t> </a:t>
            </a:r>
            <a:r>
              <a:rPr lang="en-US" b="0" i="0" baseline="0" dirty="0"/>
              <a:t>Assign the color coded language domains to one person per group (4 people per group). </a:t>
            </a:r>
            <a:r>
              <a:rPr lang="en-US" b="0" dirty="0"/>
              <a:t>Participants  will read their assigned color</a:t>
            </a:r>
            <a:r>
              <a:rPr lang="en-US" b="0" baseline="0" dirty="0"/>
              <a:t> coded language domain.</a:t>
            </a:r>
          </a:p>
          <a:p>
            <a:pPr defTabSz="932181">
              <a:defRPr/>
            </a:pPr>
            <a:endParaRPr lang="en-US" b="1" dirty="0"/>
          </a:p>
          <a:p>
            <a:pPr defTabSz="932181">
              <a:defRPr/>
            </a:pPr>
            <a:r>
              <a:rPr lang="en-US" b="1" dirty="0"/>
              <a:t>Say: </a:t>
            </a:r>
            <a:r>
              <a:rPr lang="en-US" b="0" dirty="0"/>
              <a:t>“Next, you will read the tables which</a:t>
            </a:r>
            <a:r>
              <a:rPr lang="en-US" b="0" baseline="0" dirty="0"/>
              <a:t> shows the </a:t>
            </a:r>
            <a:r>
              <a:rPr lang="en-US" b="1" baseline="0" dirty="0"/>
              <a:t>type of </a:t>
            </a:r>
            <a:r>
              <a:rPr lang="en-US" b="1" dirty="0"/>
              <a:t>classroom activities, teacher supports,</a:t>
            </a:r>
            <a:r>
              <a:rPr lang="en-US" b="1" baseline="0" dirty="0"/>
              <a:t> </a:t>
            </a:r>
            <a:r>
              <a:rPr lang="en-US" b="1" dirty="0"/>
              <a:t>student outcomes, and teacher</a:t>
            </a:r>
            <a:r>
              <a:rPr lang="en-US" b="1" baseline="0" dirty="0"/>
              <a:t> tips</a:t>
            </a:r>
            <a:r>
              <a:rPr lang="en-US" b="0" dirty="0"/>
              <a:t> that can be used to help children </a:t>
            </a:r>
            <a:r>
              <a:rPr lang="en-US" b="1" dirty="0"/>
              <a:t>move from simple to complex language.</a:t>
            </a:r>
          </a:p>
          <a:p>
            <a:pPr defTabSz="932181">
              <a:buFont typeface="Arial" pitchFamily="34" charset="0"/>
              <a:buChar char="•"/>
              <a:defRPr/>
            </a:pPr>
            <a:endParaRPr lang="en-US" b="0" dirty="0"/>
          </a:p>
          <a:p>
            <a:pPr defTabSz="932181">
              <a:buFont typeface="Arial" pitchFamily="34" charset="0"/>
              <a:buChar char="•"/>
              <a:defRPr/>
            </a:pPr>
            <a:r>
              <a:rPr lang="en-US" b="1" baseline="0" dirty="0"/>
              <a:t>C</a:t>
            </a:r>
            <a:r>
              <a:rPr lang="en-US" b="1" dirty="0"/>
              <a:t>ompare the degrees of linguistic accommodations for a </a:t>
            </a:r>
            <a:r>
              <a:rPr lang="en-US" b="1" i="1" dirty="0"/>
              <a:t>Beginner</a:t>
            </a:r>
            <a:r>
              <a:rPr lang="en-US" b="1" i="1" baseline="0" dirty="0"/>
              <a:t>  </a:t>
            </a:r>
            <a:r>
              <a:rPr lang="en-US" b="1" dirty="0"/>
              <a:t>or </a:t>
            </a:r>
            <a:r>
              <a:rPr lang="en-US" b="1" i="1" dirty="0"/>
              <a:t>Intermediate  and find the differences.  </a:t>
            </a:r>
            <a:r>
              <a:rPr lang="en-US" b="0" i="0" dirty="0"/>
              <a:t>All of you will </a:t>
            </a:r>
            <a:r>
              <a:rPr lang="en-US" b="0" dirty="0"/>
              <a:t>share</a:t>
            </a:r>
            <a:r>
              <a:rPr lang="en-US" b="0" baseline="0" dirty="0"/>
              <a:t> what you learned with the people in your group</a:t>
            </a:r>
            <a:endParaRPr lang="en-US" b="0" dirty="0"/>
          </a:p>
          <a:p>
            <a:pPr defTabSz="932181">
              <a:buFont typeface="Arial" pitchFamily="34" charset="0"/>
              <a:buChar char="•"/>
              <a:defRPr/>
            </a:pPr>
            <a:endParaRPr lang="en-US" b="0" dirty="0"/>
          </a:p>
          <a:p>
            <a:pPr defTabSz="932181">
              <a:buFont typeface="Arial" pitchFamily="34" charset="0"/>
              <a:buChar char="•"/>
              <a:defRPr/>
            </a:pPr>
            <a:r>
              <a:rPr lang="en-US" b="0" dirty="0"/>
              <a:t>Each person will get 22 sec. to share with their group what they learned.</a:t>
            </a:r>
            <a:r>
              <a:rPr lang="en-US" b="0" baseline="0" dirty="0"/>
              <a:t>  </a:t>
            </a:r>
            <a:r>
              <a:rPr lang="en-US" b="0" dirty="0"/>
              <a:t>Assign a time keeper in the group.</a:t>
            </a:r>
          </a:p>
          <a:p>
            <a:pPr defTabSz="932181">
              <a:buFont typeface="Arial" pitchFamily="34" charset="0"/>
              <a:buChar char="•"/>
              <a:defRPr/>
            </a:pPr>
            <a:endParaRPr lang="en-US" b="0" dirty="0"/>
          </a:p>
          <a:p>
            <a:pPr defTabSz="932181">
              <a:buFont typeface="Arial" pitchFamily="34" charset="0"/>
              <a:buChar char="•"/>
              <a:defRPr/>
            </a:pPr>
            <a:r>
              <a:rPr lang="en-US" b="0" dirty="0"/>
              <a:t>You will share</a:t>
            </a:r>
            <a:r>
              <a:rPr lang="en-US" b="0" baseline="0" dirty="0"/>
              <a:t> until all of you are familiar with the all the linguistic accommodations by language domains”.</a:t>
            </a:r>
          </a:p>
          <a:p>
            <a:pPr defTabSz="932181">
              <a:buFont typeface="Arial" pitchFamily="34" charset="0"/>
              <a:buChar char="•"/>
              <a:defRPr/>
            </a:pPr>
            <a:endParaRPr lang="en-US" b="1" dirty="0"/>
          </a:p>
          <a:p>
            <a:pPr defTabSz="932181">
              <a:buFont typeface="Arial" pitchFamily="34" charset="0"/>
              <a:buChar char="•"/>
              <a:defRPr/>
            </a:pPr>
            <a:r>
              <a:rPr lang="en-US" dirty="0"/>
              <a:t>Re-cap the Classroom Activity, Teacher Supports, and Student Outcomes for each of the language domains on</a:t>
            </a:r>
            <a:r>
              <a:rPr lang="en-US" baseline="0" dirty="0"/>
              <a:t> p</a:t>
            </a:r>
            <a:r>
              <a:rPr lang="en-US" dirty="0"/>
              <a:t>p.22-25.</a:t>
            </a:r>
            <a:r>
              <a:rPr lang="en-US" baseline="0" dirty="0"/>
              <a:t>  </a:t>
            </a:r>
            <a:r>
              <a:rPr lang="en-US" b="0" baseline="0" dirty="0"/>
              <a:t>These are some examples of few ways teachers can adjust instruction.</a:t>
            </a:r>
          </a:p>
          <a:p>
            <a:pPr defTabSz="932181">
              <a:defRPr/>
            </a:pPr>
            <a:endParaRPr lang="en-US" b="0" baseline="0" dirty="0"/>
          </a:p>
          <a:p>
            <a:pPr defTabSz="932181">
              <a:defRPr/>
            </a:pPr>
            <a:r>
              <a:rPr lang="en-US" b="1" baseline="0" dirty="0"/>
              <a:t>Purpose:</a:t>
            </a:r>
            <a:r>
              <a:rPr lang="en-US" b="0" baseline="0" dirty="0"/>
              <a:t> Become familiar with the all the key features of each language domain.</a:t>
            </a:r>
          </a:p>
          <a:p>
            <a:pPr defTabSz="932181">
              <a:defRPr/>
            </a:pPr>
            <a:endParaRPr lang="en-US" b="0" dirty="0"/>
          </a:p>
          <a:p>
            <a:pPr defTabSz="932181">
              <a:defRPr/>
            </a:pPr>
            <a:endParaRPr lang="en-US" dirty="0"/>
          </a:p>
        </p:txBody>
      </p:sp>
      <p:sp>
        <p:nvSpPr>
          <p:cNvPr id="4" name="Slide Number Placeholder 3"/>
          <p:cNvSpPr>
            <a:spLocks noGrp="1"/>
          </p:cNvSpPr>
          <p:nvPr>
            <p:ph type="sldNum" sz="quarter" idx="10"/>
          </p:nvPr>
        </p:nvSpPr>
        <p:spPr/>
        <p:txBody>
          <a:bodyPr/>
          <a:lstStyle/>
          <a:p>
            <a:fld id="{FC34525B-D21B-43DD-8E00-D1F18E1A4DB0}" type="slidenum">
              <a:rPr lang="en-US" smtClean="0"/>
              <a:pPr/>
              <a:t>43</a:t>
            </a:fld>
            <a:endParaRPr lang="en-US"/>
          </a:p>
        </p:txBody>
      </p:sp>
      <p:sp>
        <p:nvSpPr>
          <p:cNvPr id="5" name="Footer Placeholder 4"/>
          <p:cNvSpPr>
            <a:spLocks noGrp="1"/>
          </p:cNvSpPr>
          <p:nvPr>
            <p:ph type="ftr" sz="quarter" idx="11"/>
          </p:nvPr>
        </p:nvSpPr>
        <p:spPr/>
        <p:txBody>
          <a:bodyPr/>
          <a:lstStyle/>
          <a:p>
            <a:r>
              <a:rPr lang="en-US"/>
              <a:t>ELPS Instructional Tool                                                         </a:t>
            </a:r>
          </a:p>
        </p:txBody>
      </p:sp>
      <p:sp>
        <p:nvSpPr>
          <p:cNvPr id="8" name="Date Placeholder 7"/>
          <p:cNvSpPr>
            <a:spLocks noGrp="1"/>
          </p:cNvSpPr>
          <p:nvPr>
            <p:ph type="dt" idx="12"/>
          </p:nvPr>
        </p:nvSpPr>
        <p:spPr/>
        <p:txBody>
          <a:bodyPr/>
          <a:lstStyle/>
          <a:p>
            <a:endParaRPr lang="en-US"/>
          </a:p>
        </p:txBody>
      </p:sp>
    </p:spTree>
    <p:extLst>
      <p:ext uri="{BB962C8B-B14F-4D97-AF65-F5344CB8AC3E}">
        <p14:creationId xmlns:p14="http://schemas.microsoft.com/office/powerpoint/2010/main" val="1770829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249">
              <a:defRPr/>
            </a:pPr>
            <a:r>
              <a:rPr lang="en-US" dirty="0"/>
              <a:t>Instructional Tool p. 26.</a:t>
            </a:r>
          </a:p>
          <a:p>
            <a:pPr defTabSz="932249">
              <a:defRPr/>
            </a:pPr>
            <a:endParaRPr lang="en-US" dirty="0"/>
          </a:p>
          <a:p>
            <a:pPr defTabSz="932249">
              <a:defRPr/>
            </a:pPr>
            <a:r>
              <a:rPr lang="en-US" b="1" dirty="0"/>
              <a:t>Say: </a:t>
            </a:r>
            <a:r>
              <a:rPr lang="en-US" dirty="0"/>
              <a:t>Please read this section and highlight the key concepts.</a:t>
            </a:r>
          </a:p>
          <a:p>
            <a:pPr defTabSz="932249">
              <a:defRPr/>
            </a:pPr>
            <a:r>
              <a:rPr lang="en-US" dirty="0"/>
              <a:t>Examples of key terms: </a:t>
            </a:r>
            <a:r>
              <a:rPr lang="en-US" u="sng" dirty="0"/>
              <a:t>Probing questions, linguistic processing tools, </a:t>
            </a:r>
            <a:r>
              <a:rPr lang="en-US" b="1" i="1" u="sng" dirty="0"/>
              <a:t>acquire, attain</a:t>
            </a:r>
            <a:r>
              <a:rPr lang="en-US" u="sng" dirty="0"/>
              <a:t>. </a:t>
            </a:r>
            <a:r>
              <a:rPr lang="en-US" dirty="0"/>
              <a:t>(Ask what is the difference between the last two terms).</a:t>
            </a:r>
          </a:p>
          <a:p>
            <a:pPr defTabSz="932249">
              <a:defRPr/>
            </a:pPr>
            <a:endParaRPr lang="en-US" dirty="0"/>
          </a:p>
          <a:p>
            <a:pPr defTabSz="932249">
              <a:defRPr/>
            </a:pPr>
            <a:r>
              <a:rPr lang="en-US" b="1" dirty="0"/>
              <a:t>Purpose:</a:t>
            </a:r>
            <a:r>
              <a:rPr lang="en-US" dirty="0"/>
              <a:t> Demonstrate how ELLs students speak in present tense and move to the future tense.  </a:t>
            </a:r>
          </a:p>
          <a:p>
            <a:pPr defTabSz="932249">
              <a:defRPr/>
            </a:pPr>
            <a:r>
              <a:rPr lang="en-US" dirty="0"/>
              <a:t>Sentence stems help students develop language in all content areas. </a:t>
            </a:r>
          </a:p>
          <a:p>
            <a:pPr defTabSz="932249">
              <a:defRPr/>
            </a:pPr>
            <a:endParaRPr lang="en-US" dirty="0"/>
          </a:p>
          <a:p>
            <a:pPr defTabSz="932249">
              <a:defRPr/>
            </a:pPr>
            <a:r>
              <a:rPr lang="en-US" b="1" u="sng" dirty="0"/>
              <a:t>Linguistic processing tool</a:t>
            </a:r>
            <a:r>
              <a:rPr lang="en-US" b="1" dirty="0"/>
              <a:t>s</a:t>
            </a:r>
            <a:r>
              <a:rPr lang="en-US" dirty="0"/>
              <a:t>, such as sentence frames and probing question, can be adapted or scaffolded to support ELLs at varying levels of language.</a:t>
            </a:r>
          </a:p>
          <a:p>
            <a:pPr defTabSz="932249">
              <a:defRPr/>
            </a:pPr>
            <a:endParaRPr lang="en-US" dirty="0"/>
          </a:p>
          <a:p>
            <a:pPr defTabSz="932249">
              <a:defRPr/>
            </a:pPr>
            <a:r>
              <a:rPr lang="en-US" b="1" dirty="0"/>
              <a:t>Say:</a:t>
            </a:r>
          </a:p>
          <a:p>
            <a:pPr defTabSz="932249">
              <a:defRPr/>
            </a:pPr>
            <a:r>
              <a:rPr lang="en-US" dirty="0"/>
              <a:t>Language development activities and student-learning tools need to be </a:t>
            </a:r>
            <a:r>
              <a:rPr lang="en-US" u="sng" dirty="0"/>
              <a:t>rooted in classroom instruction </a:t>
            </a:r>
            <a:r>
              <a:rPr lang="en-US" dirty="0"/>
              <a:t>in order to support the transition from one level of language proficiency to the next.  With time, ELLs will begin to </a:t>
            </a:r>
            <a:r>
              <a:rPr lang="en-US" u="sng" dirty="0"/>
              <a:t>acquire and attain </a:t>
            </a:r>
            <a:r>
              <a:rPr lang="en-US" dirty="0"/>
              <a:t>the ability to apply these skills effectively in academic and social settings.</a:t>
            </a:r>
          </a:p>
        </p:txBody>
      </p:sp>
      <p:sp>
        <p:nvSpPr>
          <p:cNvPr id="4" name="Slide Number Placeholder 3"/>
          <p:cNvSpPr>
            <a:spLocks noGrp="1"/>
          </p:cNvSpPr>
          <p:nvPr>
            <p:ph type="sldNum" sz="quarter" idx="10"/>
          </p:nvPr>
        </p:nvSpPr>
        <p:spPr/>
        <p:txBody>
          <a:bodyPr/>
          <a:lstStyle/>
          <a:p>
            <a:fld id="{FC34525B-D21B-43DD-8E00-D1F18E1A4DB0}" type="slidenum">
              <a:rPr lang="en-US" smtClean="0"/>
              <a:pPr/>
              <a:t>44</a:t>
            </a:fld>
            <a:endParaRPr lang="en-US"/>
          </a:p>
        </p:txBody>
      </p:sp>
      <p:sp>
        <p:nvSpPr>
          <p:cNvPr id="5" name="Footer Placeholder 4"/>
          <p:cNvSpPr>
            <a:spLocks noGrp="1"/>
          </p:cNvSpPr>
          <p:nvPr>
            <p:ph type="ftr" sz="quarter" idx="11"/>
          </p:nvPr>
        </p:nvSpPr>
        <p:spPr/>
        <p:txBody>
          <a:bodyPr/>
          <a:lstStyle/>
          <a:p>
            <a:r>
              <a:rPr lang="en-US"/>
              <a:t>ELPS Instructional Tool                                                           Copyright Texas Education Agency 2013</a:t>
            </a:r>
          </a:p>
        </p:txBody>
      </p:sp>
      <p:sp>
        <p:nvSpPr>
          <p:cNvPr id="8" name="Date Placeholder 7"/>
          <p:cNvSpPr>
            <a:spLocks noGrp="1"/>
          </p:cNvSpPr>
          <p:nvPr>
            <p:ph type="dt" idx="12"/>
          </p:nvPr>
        </p:nvSpPr>
        <p:spPr/>
        <p:txBody>
          <a:bodyPr/>
          <a:lstStyle/>
          <a:p>
            <a:endParaRPr lang="en-US"/>
          </a:p>
        </p:txBody>
      </p:sp>
    </p:spTree>
    <p:extLst>
      <p:ext uri="{BB962C8B-B14F-4D97-AF65-F5344CB8AC3E}">
        <p14:creationId xmlns:p14="http://schemas.microsoft.com/office/powerpoint/2010/main" val="17708290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249">
              <a:defRPr/>
            </a:pPr>
            <a:r>
              <a:rPr lang="en-US" dirty="0"/>
              <a:t>Instructional Tool pp. 27-33</a:t>
            </a:r>
          </a:p>
          <a:p>
            <a:pPr defTabSz="932249">
              <a:defRPr/>
            </a:pPr>
            <a:r>
              <a:rPr lang="en-US" dirty="0"/>
              <a:t>The goal is to increase the linguistic complexity necessary for beginning and intermediate </a:t>
            </a:r>
            <a:r>
              <a:rPr lang="en-US" dirty="0" err="1"/>
              <a:t>ELLs’</a:t>
            </a:r>
            <a:r>
              <a:rPr lang="en-US" dirty="0"/>
              <a:t> participation in listening, speaking, reading and writing activities.  </a:t>
            </a:r>
          </a:p>
          <a:p>
            <a:pPr defTabSz="932249">
              <a:defRPr/>
            </a:pPr>
            <a:endParaRPr lang="en-US" b="1" u="sng" dirty="0"/>
          </a:p>
          <a:p>
            <a:pPr defTabSz="932249">
              <a:defRPr/>
            </a:pPr>
            <a:r>
              <a:rPr lang="en-US" b="1" u="sng" dirty="0"/>
              <a:t>Processing Activity</a:t>
            </a:r>
            <a:r>
              <a:rPr lang="en-US" dirty="0"/>
              <a:t>: Direct participants to the bottom chart on p. 27.</a:t>
            </a:r>
          </a:p>
          <a:p>
            <a:pPr defTabSz="932249">
              <a:defRPr/>
            </a:pPr>
            <a:r>
              <a:rPr lang="en-US" dirty="0"/>
              <a:t>Have participants select a theme/concept from the table. </a:t>
            </a:r>
          </a:p>
          <a:p>
            <a:pPr defTabSz="932249">
              <a:defRPr/>
            </a:pPr>
            <a:endParaRPr lang="en-US" dirty="0"/>
          </a:p>
          <a:p>
            <a:pPr defTabSz="932249">
              <a:defRPr/>
            </a:pPr>
            <a:r>
              <a:rPr lang="en-US" dirty="0"/>
              <a:t>Next, they will use pages 28-33 to go over the sentence frames.  </a:t>
            </a:r>
          </a:p>
          <a:p>
            <a:pPr defTabSz="932249">
              <a:defRPr/>
            </a:pPr>
            <a:endParaRPr lang="en-US" dirty="0"/>
          </a:p>
          <a:p>
            <a:pPr defTabSz="932249">
              <a:defRPr/>
            </a:pPr>
            <a:r>
              <a:rPr lang="en-US" b="1" dirty="0"/>
              <a:t>Explain: </a:t>
            </a:r>
            <a:r>
              <a:rPr lang="en-US" dirty="0"/>
              <a:t>These sentence frames can be used with instructional tasks or classroom activities that align with their specific themes/concepts.</a:t>
            </a:r>
          </a:p>
          <a:p>
            <a:pPr defTabSz="932249">
              <a:defRPr/>
            </a:pPr>
            <a:endParaRPr lang="en-US" dirty="0"/>
          </a:p>
          <a:p>
            <a:pPr defTabSz="932249">
              <a:defRPr/>
            </a:pPr>
            <a:r>
              <a:rPr lang="en-US" dirty="0"/>
              <a:t>These sentence frames can be used to develop </a:t>
            </a:r>
            <a:r>
              <a:rPr lang="en-US" i="1" dirty="0"/>
              <a:t>probing questions</a:t>
            </a:r>
            <a:r>
              <a:rPr lang="en-US" dirty="0"/>
              <a:t>. </a:t>
            </a:r>
          </a:p>
        </p:txBody>
      </p:sp>
      <p:sp>
        <p:nvSpPr>
          <p:cNvPr id="4" name="Slide Number Placeholder 3"/>
          <p:cNvSpPr>
            <a:spLocks noGrp="1"/>
          </p:cNvSpPr>
          <p:nvPr>
            <p:ph type="sldNum" sz="quarter" idx="10"/>
          </p:nvPr>
        </p:nvSpPr>
        <p:spPr/>
        <p:txBody>
          <a:bodyPr/>
          <a:lstStyle/>
          <a:p>
            <a:fld id="{FC34525B-D21B-43DD-8E00-D1F18E1A4DB0}" type="slidenum">
              <a:rPr lang="en-US" smtClean="0"/>
              <a:pPr/>
              <a:t>45</a:t>
            </a:fld>
            <a:endParaRPr lang="en-US"/>
          </a:p>
        </p:txBody>
      </p:sp>
      <p:sp>
        <p:nvSpPr>
          <p:cNvPr id="5" name="Footer Placeholder 4"/>
          <p:cNvSpPr>
            <a:spLocks noGrp="1"/>
          </p:cNvSpPr>
          <p:nvPr>
            <p:ph type="ftr" sz="quarter" idx="11"/>
          </p:nvPr>
        </p:nvSpPr>
        <p:spPr/>
        <p:txBody>
          <a:bodyPr/>
          <a:lstStyle/>
          <a:p>
            <a:r>
              <a:rPr lang="en-US"/>
              <a:t>ELPS Instructional Tool                                                           Copyright Texas Education Agency 2013</a:t>
            </a:r>
          </a:p>
        </p:txBody>
      </p:sp>
      <p:sp>
        <p:nvSpPr>
          <p:cNvPr id="8" name="Date Placeholder 7"/>
          <p:cNvSpPr>
            <a:spLocks noGrp="1"/>
          </p:cNvSpPr>
          <p:nvPr>
            <p:ph type="dt" idx="12"/>
          </p:nvPr>
        </p:nvSpPr>
        <p:spPr/>
        <p:txBody>
          <a:bodyPr/>
          <a:lstStyle/>
          <a:p>
            <a:endParaRPr lang="en-US"/>
          </a:p>
        </p:txBody>
      </p:sp>
    </p:spTree>
    <p:extLst>
      <p:ext uri="{BB962C8B-B14F-4D97-AF65-F5344CB8AC3E}">
        <p14:creationId xmlns:p14="http://schemas.microsoft.com/office/powerpoint/2010/main" val="17708290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Recommended:</a:t>
            </a:r>
          </a:p>
          <a:p>
            <a:pPr>
              <a:buFont typeface="Arial" pitchFamily="34" charset="0"/>
              <a:buChar char="•"/>
            </a:pPr>
            <a:r>
              <a:rPr lang="en-US" dirty="0"/>
              <a:t>Use explicit cues when</a:t>
            </a:r>
            <a:r>
              <a:rPr lang="en-US" baseline="0" dirty="0"/>
              <a:t> asking questions.</a:t>
            </a:r>
          </a:p>
          <a:p>
            <a:pPr>
              <a:buFont typeface="Arial" pitchFamily="34" charset="0"/>
              <a:buChar char="•"/>
            </a:pPr>
            <a:endParaRPr lang="en-US" baseline="0" dirty="0"/>
          </a:p>
          <a:p>
            <a:pPr>
              <a:buFont typeface="Arial" pitchFamily="34" charset="0"/>
              <a:buChar char="•"/>
            </a:pPr>
            <a:r>
              <a:rPr lang="en-US" baseline="0" dirty="0"/>
              <a:t>Ask questions that require inferences.</a:t>
            </a:r>
          </a:p>
          <a:p>
            <a:pPr>
              <a:buFont typeface="Arial" pitchFamily="34" charset="0"/>
              <a:buChar char="•"/>
            </a:pPr>
            <a:endParaRPr lang="en-US" baseline="0" dirty="0"/>
          </a:p>
          <a:p>
            <a:pPr>
              <a:buFont typeface="Arial" pitchFamily="34" charset="0"/>
              <a:buChar char="•"/>
            </a:pPr>
            <a:r>
              <a:rPr lang="en-US" baseline="0" dirty="0"/>
              <a:t>Ask high cognitive and “leveled” questions starting with </a:t>
            </a:r>
            <a:r>
              <a:rPr lang="en-US" i="1" baseline="0" dirty="0"/>
              <a:t>“Tell me in your own words…” “Explain the…”, “Decide why…?”</a:t>
            </a:r>
          </a:p>
          <a:p>
            <a:pPr>
              <a:buFont typeface="Arial" pitchFamily="34" charset="0"/>
              <a:buChar char="•"/>
            </a:pPr>
            <a:endParaRPr lang="en-US" baseline="0" dirty="0"/>
          </a:p>
          <a:p>
            <a:pPr>
              <a:buFont typeface="Arial" pitchFamily="34" charset="0"/>
              <a:buChar char="•"/>
            </a:pPr>
            <a:r>
              <a:rPr lang="en-US" baseline="0" dirty="0"/>
              <a:t>Do not ask low level </a:t>
            </a:r>
            <a:r>
              <a:rPr lang="en-US" i="1" baseline="0" dirty="0"/>
              <a:t>yes/no</a:t>
            </a:r>
            <a:r>
              <a:rPr lang="en-US" baseline="0" dirty="0"/>
              <a:t> and </a:t>
            </a:r>
            <a:r>
              <a:rPr lang="en-US" i="1" baseline="0" dirty="0"/>
              <a:t>either or </a:t>
            </a:r>
            <a:r>
              <a:rPr lang="en-US" baseline="0" dirty="0"/>
              <a:t>questions, nor questions with one or two word answers. </a:t>
            </a:r>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EDE390-9B41-419A-B336-2BFD06C3743C}" type="slidenum">
              <a:rPr lang="en-US"/>
              <a:pPr>
                <a:defRPr/>
              </a:pPr>
              <a:t>47</a:t>
            </a:fld>
            <a:endParaRPr lang="en-US"/>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33063" indent="-233063"/>
            <a:r>
              <a:rPr lang="en-US" dirty="0"/>
              <a:t>This is also a strategy called: “Leveled Questions” </a:t>
            </a:r>
          </a:p>
          <a:p>
            <a:pPr marL="233063" indent="-233063"/>
            <a:r>
              <a:rPr lang="en-US" dirty="0"/>
              <a:t>Teachers must adjust their</a:t>
            </a:r>
            <a:r>
              <a:rPr lang="en-US" baseline="0" dirty="0"/>
              <a:t> </a:t>
            </a:r>
            <a:r>
              <a:rPr lang="en-US" dirty="0"/>
              <a:t>questioning (appropriate questions) so that the students can respond according to their language proficiency. </a:t>
            </a:r>
          </a:p>
          <a:p>
            <a:pPr marL="233063" indent="-233063"/>
            <a:endParaRPr lang="en-US" dirty="0"/>
          </a:p>
          <a:p>
            <a:pPr marL="233063" indent="-233063" defTabSz="932249">
              <a:defRPr/>
            </a:pPr>
            <a:r>
              <a:rPr lang="en-US" dirty="0"/>
              <a:t>To level questions, you need to observe your student and know the English level at which the student interacts. This slide has suggestions on these hierarchical type of questions. </a:t>
            </a:r>
          </a:p>
          <a:p>
            <a:pPr marL="233063" indent="-233063"/>
            <a:endParaRPr lang="en-US" dirty="0"/>
          </a:p>
          <a:p>
            <a:pPr marL="233063" indent="-233063"/>
            <a:r>
              <a:rPr lang="en-US" dirty="0"/>
              <a:t>To level questions the teacher uses gestures and slows down the speech  Source: Chap. 13, p. 75 in “50 strategies</a:t>
            </a:r>
            <a:r>
              <a:rPr lang="en-US" baseline="0" dirty="0"/>
              <a:t> for Teaching English Language Learners” by </a:t>
            </a:r>
            <a:r>
              <a:rPr lang="en-US" baseline="0" dirty="0" err="1"/>
              <a:t>Adriene</a:t>
            </a:r>
            <a:r>
              <a:rPr lang="en-US" baseline="0" dirty="0"/>
              <a:t> </a:t>
            </a:r>
            <a:r>
              <a:rPr lang="en-US" baseline="0" dirty="0" err="1"/>
              <a:t>Herrel</a:t>
            </a:r>
            <a:r>
              <a:rPr lang="en-US" baseline="0" dirty="0"/>
              <a:t> and Michael Jordan.</a:t>
            </a:r>
            <a:endParaRPr lang="en-US" dirty="0"/>
          </a:p>
          <a:p>
            <a:pPr marL="233063" indent="-233063"/>
            <a:endParaRPr lang="en-US" dirty="0"/>
          </a:p>
          <a:p>
            <a:pPr marL="233063" indent="-233063"/>
            <a:r>
              <a:rPr lang="en-US" dirty="0"/>
              <a:t>See next</a:t>
            </a:r>
            <a:r>
              <a:rPr lang="en-US" baseline="0" dirty="0"/>
              <a:t> slide: </a:t>
            </a:r>
            <a:r>
              <a:rPr lang="en-US" dirty="0"/>
              <a:t>Steps to use “Leveled Questions” (based on the student’s language proficiency level)</a:t>
            </a:r>
          </a:p>
          <a:p>
            <a:pPr marL="233063" indent="-233063">
              <a:buFontTx/>
              <a:buAutoNum type="arabicPeriod"/>
            </a:pPr>
            <a:r>
              <a:rPr lang="en-US" b="1" dirty="0"/>
              <a:t>Observe, document your student’s language levels</a:t>
            </a:r>
            <a:endParaRPr lang="en-US" dirty="0"/>
          </a:p>
          <a:p>
            <a:pPr marL="233063" indent="-233063">
              <a:buFontTx/>
              <a:buAutoNum type="arabicPeriod"/>
            </a:pPr>
            <a:r>
              <a:rPr lang="en-US" b="1" dirty="0"/>
              <a:t>Choose, gather materials</a:t>
            </a:r>
            <a:endParaRPr lang="en-US" dirty="0"/>
          </a:p>
          <a:p>
            <a:pPr marL="233063" indent="-233063">
              <a:buFontTx/>
              <a:buAutoNum type="arabicPeriod"/>
            </a:pPr>
            <a:r>
              <a:rPr lang="en-US" b="1" dirty="0"/>
              <a:t>Plan a hierarchy of questions</a:t>
            </a:r>
            <a:r>
              <a:rPr lang="en-US" dirty="0"/>
              <a:t>  </a:t>
            </a:r>
          </a:p>
          <a:p>
            <a:pPr marL="233063" indent="-233063"/>
            <a:r>
              <a:rPr lang="en-US" dirty="0"/>
              <a:t>	</a:t>
            </a:r>
          </a:p>
          <a:p>
            <a:pPr marL="233063" indent="-233063"/>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063" indent="-233063" defTabSz="932249">
              <a:defRPr/>
            </a:pPr>
            <a:r>
              <a:rPr lang="en-US" dirty="0"/>
              <a:t>This is also a strategy called: “Leveled Questions”. Source: Chap. 13, p. 75 in “50 strategies</a:t>
            </a:r>
            <a:r>
              <a:rPr lang="en-US" baseline="0" dirty="0"/>
              <a:t> for Teaching English Language Learners” by </a:t>
            </a:r>
            <a:r>
              <a:rPr lang="en-US" baseline="0" dirty="0" err="1"/>
              <a:t>Adriene</a:t>
            </a:r>
            <a:r>
              <a:rPr lang="en-US" baseline="0" dirty="0"/>
              <a:t> </a:t>
            </a:r>
            <a:r>
              <a:rPr lang="en-US" baseline="0" dirty="0" err="1"/>
              <a:t>Herrel</a:t>
            </a:r>
            <a:r>
              <a:rPr lang="en-US" baseline="0" dirty="0"/>
              <a:t> and Michael Jordan.</a:t>
            </a:r>
          </a:p>
          <a:p>
            <a:pPr marL="233063" indent="-233063" defTabSz="932249">
              <a:defRPr/>
            </a:pPr>
            <a:endParaRPr lang="en-US" dirty="0"/>
          </a:p>
          <a:p>
            <a:pPr marL="233063" indent="-233063"/>
            <a:r>
              <a:rPr lang="en-US" dirty="0"/>
              <a:t>Steps to use “Leveled Questions” (based on the student’s language proficiency level).</a:t>
            </a:r>
          </a:p>
          <a:p>
            <a:pPr marL="233063" indent="-233063"/>
            <a:endParaRPr lang="en-US" dirty="0"/>
          </a:p>
          <a:p>
            <a:pPr marL="233063" indent="-233063">
              <a:buFontTx/>
              <a:buAutoNum type="arabicPeriod"/>
            </a:pPr>
            <a:r>
              <a:rPr lang="en-US" b="1" dirty="0"/>
              <a:t>Observe, document your student’s language levels</a:t>
            </a:r>
            <a:r>
              <a:rPr lang="en-US" dirty="0"/>
              <a:t> (keep updating).</a:t>
            </a:r>
          </a:p>
          <a:p>
            <a:pPr marL="233063" indent="-233063">
              <a:buFontTx/>
              <a:buAutoNum type="arabicPeriod"/>
            </a:pPr>
            <a:endParaRPr lang="en-US" dirty="0"/>
          </a:p>
          <a:p>
            <a:pPr marL="233063" indent="-233063">
              <a:buFontTx/>
              <a:buAutoNum type="arabicPeriod"/>
            </a:pPr>
            <a:r>
              <a:rPr lang="en-US" b="1" dirty="0"/>
              <a:t>Choose, gather materials:</a:t>
            </a:r>
            <a:r>
              <a:rPr lang="en-US" dirty="0"/>
              <a:t> Visuals, artifacts help students demonstrate their understanding.</a:t>
            </a:r>
          </a:p>
          <a:p>
            <a:pPr marL="233063" indent="-233063">
              <a:buFontTx/>
              <a:buAutoNum type="arabicPeriod"/>
            </a:pPr>
            <a:endParaRPr lang="en-US" dirty="0"/>
          </a:p>
          <a:p>
            <a:pPr marL="233063" indent="-233063">
              <a:buFontTx/>
              <a:buAutoNum type="arabicPeriod"/>
            </a:pPr>
            <a:r>
              <a:rPr lang="en-US" b="1" dirty="0"/>
              <a:t>Plan a hierarchy of questions:</a:t>
            </a:r>
            <a:r>
              <a:rPr lang="en-US" dirty="0"/>
              <a:t> Plan a series of appropriate questions at different levels to use them to prevent confusions. </a:t>
            </a:r>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33063" indent="-233063" defTabSz="932249">
              <a:defRPr/>
            </a:pPr>
            <a:r>
              <a:rPr lang="en-US" b="1" baseline="0" dirty="0"/>
              <a:t>Extra resource: </a:t>
            </a:r>
            <a:r>
              <a:rPr lang="en-US" baseline="0" dirty="0"/>
              <a:t>Have a sample of the </a:t>
            </a:r>
            <a:r>
              <a:rPr lang="en-US" dirty="0"/>
              <a:t>ELPS LIAG</a:t>
            </a:r>
            <a:r>
              <a:rPr lang="en-US" baseline="0" dirty="0"/>
              <a:t> and a copy of the </a:t>
            </a:r>
            <a:r>
              <a:rPr lang="en-US" b="1" i="1" baseline="0" dirty="0"/>
              <a:t>“ELPS Linguistic Instructional Alignment Guide worksheet”</a:t>
            </a:r>
            <a:r>
              <a:rPr lang="en-US" baseline="0" dirty="0"/>
              <a:t>.  Explain to participants where to find these items (It is part of another booklet: the </a:t>
            </a:r>
            <a:r>
              <a:rPr lang="en-US" b="1" i="1" baseline="0" dirty="0"/>
              <a:t>ELPS Linguistic Instructional Alignment Guide </a:t>
            </a:r>
            <a:r>
              <a:rPr lang="en-US" b="0" i="0" baseline="0" dirty="0"/>
              <a:t>(</a:t>
            </a:r>
            <a:r>
              <a:rPr lang="en-US" baseline="0" dirty="0"/>
              <a:t>LIAG). </a:t>
            </a:r>
          </a:p>
          <a:p>
            <a:pPr marL="233063" indent="-233063" defTabSz="932249">
              <a:defRPr/>
            </a:pPr>
            <a:endParaRPr lang="en-US" baseline="0" dirty="0"/>
          </a:p>
          <a:p>
            <a:pPr marL="233063" indent="-233063" defTabSz="932249">
              <a:defRPr/>
            </a:pPr>
            <a:r>
              <a:rPr lang="en-US" baseline="0" dirty="0"/>
              <a:t>The chart with the student’s name list that appears on the last page of the LIAG.  This power point includes a handout of the chart for this activity. See the last slides of this presentation. Copy the chart as a handout. </a:t>
            </a:r>
          </a:p>
          <a:p>
            <a:pPr marL="233063" indent="-233063" defTabSz="932249">
              <a:defRPr/>
            </a:pPr>
            <a:endParaRPr lang="en-US" baseline="0" dirty="0"/>
          </a:p>
          <a:p>
            <a:pPr marL="233063" indent="-233063" defTabSz="932249">
              <a:defRPr/>
            </a:pPr>
            <a:r>
              <a:rPr lang="en-US" b="1" baseline="0" dirty="0"/>
              <a:t>Objective: </a:t>
            </a:r>
            <a:r>
              <a:rPr lang="en-US" baseline="0" dirty="0"/>
              <a:t>Participants will understand how to integrate their students lists and the PLDs to provide targeted second language Acquisition instruction, necessary to support content-based lessons and accelerate learning of English.</a:t>
            </a:r>
          </a:p>
          <a:p>
            <a:pPr marL="233063" indent="-233063" defTabSz="932249">
              <a:defRPr/>
            </a:pPr>
            <a:endParaRPr lang="en-US" baseline="0" dirty="0"/>
          </a:p>
          <a:p>
            <a:pPr marL="233063" indent="-233063" defTabSz="932249">
              <a:defRPr/>
            </a:pPr>
            <a:r>
              <a:rPr lang="en-US" baseline="0" dirty="0"/>
              <a:t> Say: These are the</a:t>
            </a:r>
            <a:r>
              <a:rPr lang="en-US" dirty="0"/>
              <a:t> last steps</a:t>
            </a:r>
            <a:r>
              <a:rPr lang="en-US" baseline="0" dirty="0"/>
              <a:t> to create “</a:t>
            </a:r>
            <a:r>
              <a:rPr lang="en-US" dirty="0"/>
              <a:t>Leveled” Questions. Source: Chap. 13, p. 75 in “50 strategies</a:t>
            </a:r>
            <a:r>
              <a:rPr lang="en-US" baseline="0" dirty="0"/>
              <a:t> for Teaching English Language Learners” by </a:t>
            </a:r>
            <a:r>
              <a:rPr lang="en-US" baseline="0" dirty="0" err="1"/>
              <a:t>Adriene</a:t>
            </a:r>
            <a:r>
              <a:rPr lang="en-US" baseline="0" dirty="0"/>
              <a:t> </a:t>
            </a:r>
            <a:r>
              <a:rPr lang="en-US" baseline="0" dirty="0" err="1"/>
              <a:t>Herrel</a:t>
            </a:r>
            <a:r>
              <a:rPr lang="en-US" baseline="0" dirty="0"/>
              <a:t> and Michael Jordan</a:t>
            </a:r>
          </a:p>
          <a:p>
            <a:pPr marL="233063" indent="-233063"/>
            <a:endParaRPr lang="en-US" dirty="0"/>
          </a:p>
          <a:p>
            <a:pPr marL="233063" indent="-233063">
              <a:buFont typeface="+mj-lt"/>
              <a:buAutoNum type="arabicPeriod" startAt="4"/>
            </a:pPr>
            <a:r>
              <a:rPr lang="en-US" b="1" dirty="0"/>
              <a:t>Involve all students: </a:t>
            </a:r>
            <a:r>
              <a:rPr lang="en-US" dirty="0"/>
              <a:t>Use your list of students,</a:t>
            </a:r>
            <a:r>
              <a:rPr lang="en-US" baseline="0" dirty="0"/>
              <a:t> </a:t>
            </a:r>
            <a:r>
              <a:rPr lang="en-US" dirty="0"/>
              <a:t>their TELPAS</a:t>
            </a:r>
            <a:r>
              <a:rPr lang="en-US" baseline="0" dirty="0"/>
              <a:t> reports, and a chart like the one on the LIAG to plot their names according to their</a:t>
            </a:r>
            <a:r>
              <a:rPr lang="en-US" dirty="0"/>
              <a:t> proficiency levels as a guide to linguistically</a:t>
            </a:r>
            <a:r>
              <a:rPr lang="en-US" baseline="0" dirty="0"/>
              <a:t> adapt</a:t>
            </a:r>
            <a:r>
              <a:rPr lang="en-US" dirty="0"/>
              <a:t> the levels of your questions to their individual language proficiency levels. Encourage participation.</a:t>
            </a:r>
          </a:p>
          <a:p>
            <a:pPr marL="233063" indent="-233063">
              <a:buFont typeface="+mj-lt"/>
              <a:buAutoNum type="arabicPeriod" startAt="4"/>
            </a:pPr>
            <a:endParaRPr lang="en-US" dirty="0"/>
          </a:p>
          <a:p>
            <a:pPr marL="233063" indent="-233063">
              <a:buFont typeface="+mj-lt"/>
              <a:buAutoNum type="arabicPeriod" startAt="4"/>
            </a:pPr>
            <a:r>
              <a:rPr lang="en-US" b="1" dirty="0"/>
              <a:t>Assess student progress and understanding:</a:t>
            </a:r>
            <a:r>
              <a:rPr lang="en-US" dirty="0"/>
              <a:t> Observe the student’s responses each day and document their periodic growth. Use an anecdotal record to include it in the student’s portfolio. </a:t>
            </a:r>
          </a:p>
          <a:p>
            <a:pPr marL="233063" indent="-233063">
              <a:buFont typeface="+mj-lt"/>
              <a:buAutoNum type="arabicPeriod" startAt="4"/>
            </a:pPr>
            <a:endParaRPr lang="en-US" dirty="0"/>
          </a:p>
          <a:p>
            <a:pPr marL="233063" indent="-233063">
              <a:buFont typeface="+mj-lt"/>
              <a:buAutoNum type="arabicPeriod" startAt="4"/>
            </a:pPr>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 any lesson</a:t>
            </a:r>
            <a:r>
              <a:rPr lang="en-US" baseline="0" dirty="0"/>
              <a:t> </a:t>
            </a:r>
            <a:r>
              <a:rPr lang="en-US" b="1" baseline="0" dirty="0"/>
              <a:t>activity </a:t>
            </a:r>
            <a:r>
              <a:rPr lang="en-US" baseline="0" dirty="0"/>
              <a:t>that can promote Language Development. </a:t>
            </a:r>
            <a:r>
              <a:rPr lang="en-US" dirty="0"/>
              <a:t> (Optional: Provide lessons by grade level </a:t>
            </a:r>
            <a:r>
              <a:rPr lang="en-US" baseline="0" dirty="0"/>
              <a:t>in any content area such as “Conductors and insulators” p. 37 from Navigating the ELPS in the Science Classroom by J. </a:t>
            </a:r>
            <a:r>
              <a:rPr lang="en-US" baseline="0" dirty="0" err="1"/>
              <a:t>Seidlitz</a:t>
            </a:r>
            <a:r>
              <a:rPr lang="en-US" baseline="0" dirty="0"/>
              <a:t>).  </a:t>
            </a:r>
            <a:r>
              <a:rPr lang="en-US" b="0" i="0" baseline="0" dirty="0"/>
              <a:t>H</a:t>
            </a:r>
            <a:r>
              <a:rPr lang="en-US" baseline="0" dirty="0"/>
              <a:t>ave participants review the lesson with a partner. </a:t>
            </a:r>
          </a:p>
          <a:p>
            <a:endParaRPr lang="en-US" b="1" baseline="0" dirty="0"/>
          </a:p>
          <a:p>
            <a:r>
              <a:rPr lang="en-US" b="1" baseline="0" dirty="0"/>
              <a:t>Say: “</a:t>
            </a:r>
            <a:r>
              <a:rPr lang="en-US" baseline="0" dirty="0"/>
              <a:t>Work in groups”</a:t>
            </a:r>
          </a:p>
          <a:p>
            <a:pPr>
              <a:buFont typeface="Arial" pitchFamily="34" charset="0"/>
              <a:buChar char="•"/>
            </a:pPr>
            <a:r>
              <a:rPr lang="en-US" baseline="0" dirty="0"/>
              <a:t>You will select a sentence frame from your tool to pose a “Probing” question for a beginner and an intermediate language proficiency level student.</a:t>
            </a:r>
          </a:p>
          <a:p>
            <a:pPr>
              <a:buFont typeface="Arial" pitchFamily="34" charset="0"/>
              <a:buChar char="•"/>
            </a:pPr>
            <a:endParaRPr lang="en-US" baseline="0" dirty="0"/>
          </a:p>
          <a:p>
            <a:pPr>
              <a:buFont typeface="Arial" pitchFamily="34" charset="0"/>
              <a:buChar char="•"/>
            </a:pPr>
            <a:r>
              <a:rPr lang="en-US" baseline="0" dirty="0"/>
              <a:t>Write the probing question on and index card.</a:t>
            </a:r>
          </a:p>
          <a:p>
            <a:pPr>
              <a:buFont typeface="Arial" pitchFamily="34" charset="0"/>
              <a:buChar char="•"/>
            </a:pPr>
            <a:endParaRPr lang="en-US" baseline="0" dirty="0"/>
          </a:p>
          <a:p>
            <a:pPr defTabSz="932249">
              <a:buFont typeface="Arial" pitchFamily="34" charset="0"/>
              <a:buChar char="•"/>
              <a:defRPr/>
            </a:pPr>
            <a:r>
              <a:rPr lang="en-US" baseline="0" dirty="0"/>
              <a:t>Pose the question to your group, let them answer, after that, you will share your reasoning to create that specific leveled probing question. Take turns sharing everybody’s probing questions.</a:t>
            </a:r>
          </a:p>
          <a:p>
            <a:endParaRPr lang="en-US" baseline="0" dirty="0"/>
          </a:p>
          <a:p>
            <a:r>
              <a:rPr lang="en-US" baseline="0" dirty="0"/>
              <a:t>Time frame:(10 min).</a:t>
            </a:r>
          </a:p>
          <a:p>
            <a:pPr defTabSz="932249">
              <a:defRPr/>
            </a:pPr>
            <a:endParaRPr lang="en-US" baseline="0" dirty="0"/>
          </a:p>
          <a:p>
            <a:pPr defTabSz="932249">
              <a:defRPr/>
            </a:pPr>
            <a:r>
              <a:rPr lang="en-US" b="1" baseline="0" dirty="0"/>
              <a:t>Objective: </a:t>
            </a:r>
            <a:r>
              <a:rPr lang="en-US" baseline="0" dirty="0"/>
              <a:t>Show participants how to use this tool and integrate it with other resources to provide </a:t>
            </a:r>
            <a:r>
              <a:rPr lang="en-US" b="1" i="1" baseline="0" dirty="0"/>
              <a:t>focused instruction </a:t>
            </a:r>
            <a:r>
              <a:rPr lang="en-US" baseline="0" dirty="0"/>
              <a:t>and develop academic questions that are specifically designed to support the needs of beginner and intermediate ELL’s students </a:t>
            </a:r>
          </a:p>
          <a:p>
            <a:endParaRPr lang="en-US" baseline="0" dirty="0"/>
          </a:p>
          <a:p>
            <a:pPr defTabSz="932249">
              <a:defRPr/>
            </a:pPr>
            <a:r>
              <a:rPr lang="en-US" b="1" baseline="0" dirty="0"/>
              <a:t>Resources: </a:t>
            </a:r>
            <a:r>
              <a:rPr lang="en-US" baseline="0" dirty="0"/>
              <a:t>Have a lesson plan sample. </a:t>
            </a:r>
            <a:r>
              <a:rPr lang="en-US" b="0" i="0" baseline="0" dirty="0"/>
              <a:t>Index cards</a:t>
            </a:r>
          </a:p>
          <a:p>
            <a:endParaRPr lang="en-US" dirty="0"/>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81">
              <a:defRPr/>
            </a:pPr>
            <a:r>
              <a:rPr lang="en-US" b="1" dirty="0"/>
              <a:t>These are the main things we will be talking about:</a:t>
            </a:r>
            <a:endParaRPr lang="en-US" dirty="0"/>
          </a:p>
          <a:p>
            <a:r>
              <a:rPr lang="en-US" dirty="0"/>
              <a:t>The purpose of this tool is to support and outline how to plan focused, targeted, and systematic instruction to meet the linguistic needs of ELLs identified at the </a:t>
            </a:r>
            <a:r>
              <a:rPr lang="en-US" i="1" dirty="0"/>
              <a:t>beginning</a:t>
            </a:r>
            <a:r>
              <a:rPr lang="en-US" dirty="0"/>
              <a:t> and </a:t>
            </a:r>
            <a:r>
              <a:rPr lang="en-US" i="1" dirty="0"/>
              <a:t>intermediate </a:t>
            </a:r>
            <a:r>
              <a:rPr lang="en-US" dirty="0"/>
              <a:t> proficiency levels in grade 3 or higher as well as explore the language</a:t>
            </a:r>
            <a:r>
              <a:rPr lang="en-US" baseline="0" dirty="0"/>
              <a:t> </a:t>
            </a:r>
            <a:r>
              <a:rPr lang="en-US" dirty="0"/>
              <a:t>development process. </a:t>
            </a:r>
          </a:p>
          <a:p>
            <a:endParaRPr lang="en-US" b="1" dirty="0"/>
          </a:p>
          <a:p>
            <a:r>
              <a:rPr lang="en-US" b="1" dirty="0"/>
              <a:t>We will speak about:</a:t>
            </a:r>
          </a:p>
          <a:p>
            <a:r>
              <a:rPr lang="en-US" dirty="0"/>
              <a:t>1.The receptive skills vs. the productive skills.  </a:t>
            </a:r>
          </a:p>
          <a:p>
            <a:r>
              <a:rPr lang="en-US" dirty="0"/>
              <a:t>2.The degrees of linguistic accommodations (some students need certain support, others do not need it).  </a:t>
            </a:r>
          </a:p>
          <a:p>
            <a:endParaRPr lang="en-US" sz="1100" b="1" u="sng" dirty="0"/>
          </a:p>
          <a:p>
            <a:r>
              <a:rPr lang="en-US" sz="1100" b="1" u="sng" dirty="0"/>
              <a:t>Processing Activity</a:t>
            </a:r>
            <a:r>
              <a:rPr lang="en-US" sz="1100" dirty="0"/>
              <a:t>: Refer to the </a:t>
            </a:r>
            <a:r>
              <a:rPr lang="en-US" sz="1100" b="1" i="1" dirty="0"/>
              <a:t>Table of Contents</a:t>
            </a:r>
            <a:r>
              <a:rPr lang="en-US" sz="1100" b="1" dirty="0"/>
              <a:t>  on p.7 </a:t>
            </a:r>
            <a:r>
              <a:rPr lang="en-US" sz="1100" dirty="0"/>
              <a:t>and have participants engage in a </a:t>
            </a:r>
            <a:r>
              <a:rPr lang="en-US" sz="1100" b="1" dirty="0"/>
              <a:t>picture walk </a:t>
            </a:r>
            <a:r>
              <a:rPr lang="en-US" sz="1100" dirty="0"/>
              <a:t>or </a:t>
            </a:r>
            <a:r>
              <a:rPr lang="en-US" sz="1100" b="1" dirty="0"/>
              <a:t>tab </a:t>
            </a:r>
            <a:r>
              <a:rPr lang="en-US" sz="1100" dirty="0"/>
              <a:t>particular sections of the tool to ensure participants are familiar with the format and/or layout.   </a:t>
            </a:r>
            <a:endParaRPr lang="en-US" b="1" dirty="0">
              <a:latin typeface="+mn-lt"/>
            </a:endParaRPr>
          </a:p>
          <a:p>
            <a:pPr defTabSz="932249">
              <a:defRPr/>
            </a:pPr>
            <a:endParaRPr lang="en-US" b="1" dirty="0"/>
          </a:p>
          <a:p>
            <a:pPr defTabSz="932249">
              <a:defRPr/>
            </a:pPr>
            <a:r>
              <a:rPr lang="en-US" b="1" dirty="0"/>
              <a:t>Say: Open and skim through the tool.</a:t>
            </a:r>
            <a:r>
              <a:rPr lang="en-US" dirty="0"/>
              <a:t> See how each section can be used. You can use its content as needed but it is not a comprehensive tool to deliver instruction. </a:t>
            </a:r>
          </a:p>
          <a:p>
            <a:endParaRPr lang="en-US" dirty="0">
              <a:latin typeface="+mn-lt"/>
            </a:endParaRPr>
          </a:p>
        </p:txBody>
      </p:sp>
      <p:sp>
        <p:nvSpPr>
          <p:cNvPr id="4" name="Slide Number Placeholder 3"/>
          <p:cNvSpPr>
            <a:spLocks noGrp="1"/>
          </p:cNvSpPr>
          <p:nvPr>
            <p:ph type="sldNum" sz="quarter" idx="10"/>
          </p:nvPr>
        </p:nvSpPr>
        <p:spPr/>
        <p:txBody>
          <a:bodyPr/>
          <a:lstStyle/>
          <a:p>
            <a:fld id="{FC34525B-D21B-43DD-8E00-D1F18E1A4DB0}"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a:t>ELPS Instructional Tool                                                         </a:t>
            </a:r>
          </a:p>
        </p:txBody>
      </p:sp>
      <p:sp>
        <p:nvSpPr>
          <p:cNvPr id="8" name="Date Placeholder 7"/>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770829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Ask:</a:t>
            </a:r>
            <a:r>
              <a:rPr lang="en-US" dirty="0"/>
              <a:t> Why is it important to incorporate  academic language objectives into your lessons?</a:t>
            </a:r>
          </a:p>
          <a:p>
            <a:pPr eaLnBrk="1" hangingPunct="1">
              <a:spcBef>
                <a:spcPct val="0"/>
              </a:spcBef>
            </a:pPr>
            <a:endParaRPr lang="en-US" dirty="0"/>
          </a:p>
          <a:p>
            <a:pPr eaLnBrk="1" hangingPunct="1">
              <a:spcBef>
                <a:spcPct val="0"/>
              </a:spcBef>
            </a:pPr>
            <a:r>
              <a:rPr lang="en-US" b="1" dirty="0"/>
              <a:t>Say:</a:t>
            </a:r>
            <a:r>
              <a:rPr lang="en-US" b="1" baseline="0" dirty="0"/>
              <a:t> </a:t>
            </a:r>
            <a:r>
              <a:rPr lang="en-US" dirty="0"/>
              <a:t>Because students who master academic language are more likely to succeed.</a:t>
            </a:r>
          </a:p>
          <a:p>
            <a:pPr defTabSz="932249">
              <a:spcBef>
                <a:spcPct val="0"/>
              </a:spcBef>
              <a:defRPr/>
            </a:pPr>
            <a:r>
              <a:rPr lang="en-US" b="0" u="sng" dirty="0"/>
              <a:t>Re-direct</a:t>
            </a:r>
            <a:r>
              <a:rPr lang="en-US" b="0" u="sng" baseline="0" dirty="0"/>
              <a:t> </a:t>
            </a:r>
            <a:r>
              <a:rPr lang="en-US" b="0" u="sng" dirty="0"/>
              <a:t>your lessons with a “language focus”, then plan instruction and select specific strategies to meet the specific learning goals you set for your students.</a:t>
            </a:r>
          </a:p>
          <a:p>
            <a:pPr eaLnBrk="1" hangingPunct="1">
              <a:spcBef>
                <a:spcPct val="0"/>
              </a:spcBef>
            </a:pPr>
            <a:endParaRPr lang="en-US" dirty="0"/>
          </a:p>
          <a:p>
            <a:pPr defTabSz="932249">
              <a:spcBef>
                <a:spcPct val="0"/>
              </a:spcBef>
              <a:defRPr/>
            </a:pPr>
            <a:endParaRPr lang="en-US" dirty="0"/>
          </a:p>
          <a:p>
            <a:pPr defTabSz="932249">
              <a:spcBef>
                <a:spcPct val="0"/>
              </a:spcBef>
              <a:defRPr/>
            </a:pPr>
            <a:r>
              <a:rPr lang="en-US" dirty="0"/>
              <a:t>Teachers need help in figuring out how to embed language objectives into a lesson. It is not easy to plan instruction with a language focus in mind.</a:t>
            </a:r>
          </a:p>
          <a:p>
            <a:pPr defTabSz="932249">
              <a:spcBef>
                <a:spcPct val="0"/>
              </a:spcBef>
              <a:defRPr/>
            </a:pPr>
            <a:endParaRPr lang="en-US" dirty="0"/>
          </a:p>
          <a:p>
            <a:pPr eaLnBrk="1" hangingPunct="1">
              <a:spcBef>
                <a:spcPct val="0"/>
              </a:spcBef>
            </a:pPr>
            <a:r>
              <a:rPr lang="en-US" dirty="0"/>
              <a:t>Initially  the emphasis has been on instructional strategies but researchers like</a:t>
            </a:r>
            <a:r>
              <a:rPr lang="en-US" baseline="0" dirty="0"/>
              <a:t> </a:t>
            </a:r>
            <a:r>
              <a:rPr lang="en-US" baseline="0" dirty="0" err="1"/>
              <a:t>Marzano</a:t>
            </a:r>
            <a:r>
              <a:rPr lang="en-US" baseline="0" dirty="0"/>
              <a:t>,</a:t>
            </a:r>
            <a:r>
              <a:rPr lang="en-US" dirty="0"/>
              <a:t> have found out that strategies alone were not enough, </a:t>
            </a:r>
            <a:r>
              <a:rPr lang="en-US" b="1" dirty="0"/>
              <a:t>teachers need to re-design/re-direct their lessons with a language focus.  Once this is done, teachers should select strategies to target the specific learning goals they set for their students. </a:t>
            </a:r>
          </a:p>
          <a:p>
            <a:pPr eaLnBrk="1" hangingPunct="1">
              <a:spcBef>
                <a:spcPct val="0"/>
              </a:spcBef>
            </a:pPr>
            <a:endParaRPr lang="en-US" b="1" dirty="0"/>
          </a:p>
          <a:p>
            <a:pPr eaLnBrk="1" hangingPunct="1">
              <a:spcBef>
                <a:spcPct val="0"/>
              </a:spcBef>
            </a:pPr>
            <a:endParaRPr lang="en-US" dirty="0"/>
          </a:p>
        </p:txBody>
      </p:sp>
      <p:sp>
        <p:nvSpPr>
          <p:cNvPr id="224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291848-AA0A-4783-9D9A-0EE5528E5CB4}" type="slidenum">
              <a:rPr lang="en-US" smtClean="0"/>
              <a:pPr fontAlgn="base">
                <a:spcBef>
                  <a:spcPct val="0"/>
                </a:spcBef>
                <a:spcAft>
                  <a:spcPct val="0"/>
                </a:spcAft>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1" dirty="0"/>
              <a:t>This tool was designed as a support tool mainly for beginner and intermediate language proficiency students.  </a:t>
            </a:r>
            <a:r>
              <a:rPr lang="en-US" dirty="0"/>
              <a:t>Think of it as your support to help students be engaged in the learning process.  We have to create </a:t>
            </a:r>
            <a:r>
              <a:rPr lang="en-US" b="1" dirty="0"/>
              <a:t>activities at the language level of the ELL</a:t>
            </a:r>
            <a:r>
              <a:rPr lang="en-US" dirty="0"/>
              <a:t>. It is about changing the approach of the delivery more than about changing the content.   </a:t>
            </a:r>
          </a:p>
          <a:p>
            <a:endParaRPr lang="en-US" dirty="0"/>
          </a:p>
        </p:txBody>
      </p:sp>
      <p:sp>
        <p:nvSpPr>
          <p:cNvPr id="4" name="Slide Number Placeholder 3"/>
          <p:cNvSpPr>
            <a:spLocks noGrp="1"/>
          </p:cNvSpPr>
          <p:nvPr>
            <p:ph type="sldNum" sz="quarter" idx="10"/>
          </p:nvPr>
        </p:nvSpPr>
        <p:spPr/>
        <p:txBody>
          <a:bodyPr/>
          <a:lstStyle/>
          <a:p>
            <a:fld id="{DAFE791F-0098-4670-B7FE-8224F0D399F2}"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930631" fontAlgn="base">
              <a:spcBef>
                <a:spcPct val="0"/>
              </a:spcBef>
              <a:spcAft>
                <a:spcPct val="0"/>
              </a:spcAft>
            </a:pPr>
            <a:r>
              <a:rPr lang="en-US" dirty="0">
                <a:latin typeface="Arial" pitchFamily="34" charset="0"/>
              </a:rPr>
              <a:t>Copyright @ TEA 2009</a:t>
            </a:r>
          </a:p>
        </p:txBody>
      </p:sp>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0631" fontAlgn="base">
              <a:spcBef>
                <a:spcPct val="0"/>
              </a:spcBef>
              <a:spcAft>
                <a:spcPct val="0"/>
              </a:spcAft>
            </a:pPr>
            <a:fld id="{D9B3A63B-4387-4F08-85F9-7075FF2CB22B}" type="slidenum">
              <a:rPr lang="en-US" smtClean="0">
                <a:latin typeface="Arial" pitchFamily="34" charset="0"/>
              </a:rPr>
              <a:pPr defTabSz="930631" fontAlgn="base">
                <a:spcBef>
                  <a:spcPct val="0"/>
                </a:spcBef>
                <a:spcAft>
                  <a:spcPct val="0"/>
                </a:spcAft>
              </a:pPr>
              <a:t>53</a:t>
            </a:fld>
            <a:endParaRPr lang="en-US" dirty="0">
              <a:latin typeface="Arial"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7" name="Rectangle 3"/>
          <p:cNvSpPr>
            <a:spLocks noGrp="1" noChangeArrowheads="1"/>
          </p:cNvSpPr>
          <p:nvPr>
            <p:ph type="body" idx="1"/>
          </p:nvPr>
        </p:nvSpPr>
        <p:spPr>
          <a:ln/>
        </p:spPr>
        <p:txBody>
          <a:bodyPr/>
          <a:lstStyle/>
          <a:p>
            <a:pPr marL="222550" indent="-222550">
              <a:defRPr/>
            </a:pPr>
            <a:r>
              <a:rPr lang="en-US" b="1" dirty="0">
                <a:latin typeface="Arial" charset="0"/>
              </a:rPr>
              <a:t>CURRICULAR CONECTIONS:</a:t>
            </a:r>
          </a:p>
          <a:p>
            <a:pPr marL="222550" indent="-222550">
              <a:defRPr/>
            </a:pPr>
            <a:r>
              <a:rPr lang="en-US" dirty="0">
                <a:latin typeface="Arial" charset="0"/>
              </a:rPr>
              <a:t>Explain the graphic organizer above, beginning with “Instruction for ELLs in Texas Schools”.  All students, including LEP must have access to the TEKS. The TEKS provide teachers with </a:t>
            </a:r>
            <a:r>
              <a:rPr lang="en-US" b="1" dirty="0">
                <a:latin typeface="Arial" charset="0"/>
              </a:rPr>
              <a:t>“What to teach students</a:t>
            </a:r>
            <a:r>
              <a:rPr lang="en-US" dirty="0">
                <a:latin typeface="Arial" charset="0"/>
              </a:rPr>
              <a:t>” across the curriculum.</a:t>
            </a:r>
          </a:p>
          <a:p>
            <a:pPr marL="222550" indent="-222550">
              <a:defRPr/>
            </a:pPr>
            <a:endParaRPr lang="en-US" dirty="0">
              <a:latin typeface="Arial" charset="0"/>
            </a:endParaRPr>
          </a:p>
          <a:p>
            <a:pPr marL="222550" indent="-222550">
              <a:defRPr/>
            </a:pPr>
            <a:r>
              <a:rPr lang="en-US" dirty="0">
                <a:latin typeface="Arial" charset="0"/>
              </a:rPr>
              <a:t>All ELLs should also receive appropriately modified instruction via research-based ESL Instruction and Sheltered Instruction methodologies </a:t>
            </a:r>
            <a:r>
              <a:rPr lang="en-US" dirty="0">
                <a:latin typeface="Arial" charset="0"/>
                <a:cs typeface="Arial" charset="0"/>
              </a:rPr>
              <a:t>that provide the </a:t>
            </a:r>
            <a:r>
              <a:rPr lang="en-US" b="1" dirty="0">
                <a:latin typeface="Arial" charset="0"/>
                <a:cs typeface="Arial" charset="0"/>
              </a:rPr>
              <a:t>“How to Teach”</a:t>
            </a:r>
            <a:r>
              <a:rPr lang="en-US" dirty="0">
                <a:latin typeface="Arial" charset="0"/>
                <a:cs typeface="Arial" charset="0"/>
              </a:rPr>
              <a:t> students.</a:t>
            </a:r>
          </a:p>
          <a:p>
            <a:pPr marL="222550" indent="-222550">
              <a:defRPr/>
            </a:pPr>
            <a:r>
              <a:rPr lang="en-US" dirty="0">
                <a:latin typeface="Arial" charset="0"/>
                <a:cs typeface="Arial" charset="0"/>
              </a:rPr>
              <a:t>This training is aligned to Sheltered Instruction Methodology. </a:t>
            </a:r>
          </a:p>
          <a:p>
            <a:pPr marL="222550" indent="-222550">
              <a:defRPr/>
            </a:pPr>
            <a:endParaRPr lang="en-US" dirty="0">
              <a:latin typeface="Arial" charset="0"/>
              <a:cs typeface="Arial" charset="0"/>
            </a:endParaRPr>
          </a:p>
          <a:p>
            <a:pPr marL="222550" indent="-222550">
              <a:defRPr/>
            </a:pPr>
            <a:r>
              <a:rPr lang="en-US" dirty="0">
                <a:latin typeface="Arial" charset="0"/>
                <a:cs typeface="Arial" charset="0"/>
              </a:rPr>
              <a:t>Trainers can mention that there are other methods</a:t>
            </a:r>
            <a:r>
              <a:rPr lang="en-US" baseline="0" dirty="0">
                <a:latin typeface="Arial" charset="0"/>
                <a:cs typeface="Arial" charset="0"/>
              </a:rPr>
              <a:t> such as:</a:t>
            </a:r>
            <a:r>
              <a:rPr lang="en-US" dirty="0">
                <a:latin typeface="Arial" charset="0"/>
                <a:cs typeface="Arial" charset="0"/>
              </a:rPr>
              <a:t> CALLA (Cognitive Academic Language Learning Approach) by Chamot &amp; O’Malley and The SIOP® Model.</a:t>
            </a:r>
          </a:p>
          <a:p>
            <a:pPr marL="222550" indent="-222550">
              <a:defRPr/>
            </a:pPr>
            <a:endParaRPr lang="en-US" sz="900" dirty="0">
              <a:latin typeface="Arial" charset="0"/>
              <a:cs typeface="Arial" charset="0"/>
            </a:endParaRPr>
          </a:p>
          <a:p>
            <a:pPr>
              <a:spcAft>
                <a:spcPct val="30000"/>
              </a:spcAft>
              <a:defRPr/>
            </a:pPr>
            <a:r>
              <a:rPr lang="en-US" dirty="0">
                <a:latin typeface="Arial" charset="0"/>
                <a:cs typeface="Arial" charset="0"/>
              </a:rPr>
              <a:t>TELPAS measures the ELPS </a:t>
            </a:r>
            <a:r>
              <a:rPr lang="en-US" b="1" u="sng" dirty="0">
                <a:solidFill>
                  <a:srgbClr val="FF0000"/>
                </a:solidFill>
                <a:latin typeface="Arial" charset="0"/>
                <a:cs typeface="Arial" charset="0"/>
              </a:rPr>
              <a:t>student expectations</a:t>
            </a:r>
            <a:r>
              <a:rPr lang="en-US" b="1" dirty="0">
                <a:latin typeface="Arial" charset="0"/>
                <a:cs typeface="Arial" charset="0"/>
              </a:rPr>
              <a:t> </a:t>
            </a:r>
            <a:r>
              <a:rPr lang="en-US" dirty="0">
                <a:latin typeface="Arial" charset="0"/>
                <a:cs typeface="Arial" charset="0"/>
              </a:rPr>
              <a:t>from the cross-curricular second language acquisition knowledge and skills and uses the ELPS </a:t>
            </a:r>
            <a:r>
              <a:rPr lang="en-US" b="1" u="sng" dirty="0">
                <a:solidFill>
                  <a:srgbClr val="3333FF"/>
                </a:solidFill>
                <a:latin typeface="Arial" charset="0"/>
                <a:cs typeface="Arial" charset="0"/>
              </a:rPr>
              <a:t>proficiency level descriptors</a:t>
            </a:r>
            <a:r>
              <a:rPr lang="en-US" dirty="0">
                <a:latin typeface="Arial" charset="0"/>
                <a:cs typeface="Arial" charset="0"/>
              </a:rPr>
              <a:t> as assessment rubrics.</a:t>
            </a:r>
          </a:p>
          <a:p>
            <a:pPr>
              <a:spcAft>
                <a:spcPct val="30000"/>
              </a:spcAft>
              <a:defRPr/>
            </a:pPr>
            <a:r>
              <a:rPr lang="en-US" dirty="0">
                <a:latin typeface="Arial" charset="0"/>
                <a:cs typeface="Arial" charset="0"/>
              </a:rPr>
              <a:t>Student expectations focus on the </a:t>
            </a:r>
            <a:r>
              <a:rPr lang="en-US" b="1" u="sng" dirty="0">
                <a:solidFill>
                  <a:srgbClr val="FF0000"/>
                </a:solidFill>
                <a:latin typeface="Arial" charset="0"/>
                <a:cs typeface="Arial" charset="0"/>
              </a:rPr>
              <a:t>what</a:t>
            </a:r>
            <a:r>
              <a:rPr lang="en-US" dirty="0">
                <a:latin typeface="Arial" charset="0"/>
                <a:cs typeface="Arial" charset="0"/>
              </a:rPr>
              <a:t> of student learning. Proficiency level descriptors focus on the </a:t>
            </a:r>
            <a:r>
              <a:rPr lang="en-US" b="1" u="sng" dirty="0">
                <a:solidFill>
                  <a:srgbClr val="3333FF"/>
                </a:solidFill>
                <a:latin typeface="Arial" charset="0"/>
                <a:cs typeface="Arial" charset="0"/>
              </a:rPr>
              <a:t>how well</a:t>
            </a:r>
            <a:r>
              <a:rPr lang="en-US" dirty="0">
                <a:latin typeface="Arial" charset="0"/>
                <a:cs typeface="Arial" charset="0"/>
              </a:rPr>
              <a:t>. </a:t>
            </a:r>
            <a:endParaRPr lang="en-US" b="1" i="1" dirty="0">
              <a:latin typeface="Arial" charset="0"/>
              <a:cs typeface="Arial" charset="0"/>
            </a:endParaRPr>
          </a:p>
          <a:p>
            <a:pPr marL="222550" indent="-222550">
              <a:defRPr/>
            </a:pPr>
            <a:endParaRPr lang="en-US" b="1" i="1" dirty="0">
              <a:latin typeface="Arial" charset="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a:t>Use handout from SEDL: </a:t>
            </a:r>
            <a:r>
              <a:rPr lang="en-US" i="1" dirty="0"/>
              <a:t>Developing Language Objectives</a:t>
            </a:r>
            <a:r>
              <a:rPr lang="en-US" i="1" baseline="0" dirty="0"/>
              <a:t> WHAT+DO+HOW</a:t>
            </a:r>
            <a:endParaRPr lang="en-US" i="1" dirty="0"/>
          </a:p>
          <a:p>
            <a:pPr>
              <a:defRPr/>
            </a:pPr>
            <a:endParaRPr lang="en-US" dirty="0"/>
          </a:p>
          <a:p>
            <a:pPr>
              <a:defRPr/>
            </a:pPr>
            <a:r>
              <a:rPr lang="en-US" dirty="0"/>
              <a:t>The following formula can help ensure the inclusion of language skills within any content lesson. Source: Southwestern Education Development Laboratory (SEDL), adapted</a:t>
            </a:r>
            <a:r>
              <a:rPr lang="en-US" baseline="0" dirty="0"/>
              <a:t> from “Strategies for ELLs in Secondary Science”, binder #2. Chapter: academic Language Support for Limited LEP students, p.2</a:t>
            </a:r>
            <a:r>
              <a:rPr lang="en-US" dirty="0"/>
              <a:t>. April 11-13, 2007.</a:t>
            </a:r>
          </a:p>
          <a:p>
            <a:pPr>
              <a:defRPr/>
            </a:pPr>
            <a:endParaRPr lang="en-US" b="1" dirty="0"/>
          </a:p>
          <a:p>
            <a:pPr eaLnBrk="1" hangingPunct="1">
              <a:spcBef>
                <a:spcPct val="0"/>
              </a:spcBef>
              <a:defRPr/>
            </a:pPr>
            <a:r>
              <a:rPr lang="en-US" b="1" dirty="0"/>
              <a:t>WHAT</a:t>
            </a:r>
            <a:r>
              <a:rPr lang="en-US" dirty="0"/>
              <a:t>- Language objectives</a:t>
            </a:r>
          </a:p>
          <a:p>
            <a:pPr marL="233063" indent="-233063">
              <a:spcBef>
                <a:spcPct val="0"/>
              </a:spcBef>
              <a:buAutoNum type="arabicPeriod"/>
              <a:defRPr/>
            </a:pPr>
            <a:r>
              <a:rPr lang="en-US" dirty="0"/>
              <a:t>Statements that identify what language skills</a:t>
            </a:r>
            <a:r>
              <a:rPr lang="en-US" baseline="0" dirty="0"/>
              <a:t> should be taught to students within a lesson. </a:t>
            </a:r>
          </a:p>
          <a:p>
            <a:pPr marL="233063" indent="-233063">
              <a:spcBef>
                <a:spcPct val="0"/>
              </a:spcBef>
              <a:buAutoNum type="arabicPeriod"/>
              <a:defRPr/>
            </a:pPr>
            <a:endParaRPr lang="en-US" dirty="0"/>
          </a:p>
          <a:p>
            <a:pPr eaLnBrk="1" hangingPunct="1">
              <a:spcBef>
                <a:spcPct val="0"/>
              </a:spcBef>
              <a:defRPr/>
            </a:pPr>
            <a:r>
              <a:rPr lang="en-US" dirty="0"/>
              <a:t>2. Support school district and state content standards and learning outcomes</a:t>
            </a:r>
          </a:p>
          <a:p>
            <a:pPr eaLnBrk="1" hangingPunct="1">
              <a:spcBef>
                <a:spcPct val="0"/>
              </a:spcBef>
              <a:defRPr/>
            </a:pPr>
            <a:endParaRPr lang="en-US" dirty="0"/>
          </a:p>
          <a:p>
            <a:pPr eaLnBrk="1" hangingPunct="1">
              <a:spcBef>
                <a:spcPct val="0"/>
              </a:spcBef>
              <a:defRPr/>
            </a:pPr>
            <a:r>
              <a:rPr lang="en-US" dirty="0"/>
              <a:t>3. Guide instruction and learning in the classroom.</a:t>
            </a:r>
            <a:r>
              <a:rPr lang="en-US" baseline="0" dirty="0"/>
              <a:t> </a:t>
            </a:r>
            <a:endParaRPr lang="en-US" dirty="0"/>
          </a:p>
          <a:p>
            <a:pPr eaLnBrk="1" hangingPunct="1">
              <a:spcBef>
                <a:spcPct val="0"/>
              </a:spcBef>
              <a:defRPr/>
            </a:pPr>
            <a:endParaRPr lang="en-US" dirty="0"/>
          </a:p>
          <a:p>
            <a:pPr>
              <a:defRPr/>
            </a:pPr>
            <a:r>
              <a:rPr lang="en-US" b="1" dirty="0"/>
              <a:t>DO</a:t>
            </a:r>
            <a:r>
              <a:rPr lang="en-US" b="0" dirty="0"/>
              <a:t>-What the students will do with the language,</a:t>
            </a:r>
            <a:r>
              <a:rPr lang="en-US" b="0" baseline="0" dirty="0"/>
              <a:t> or what the language functions are.</a:t>
            </a:r>
          </a:p>
          <a:p>
            <a:pPr>
              <a:defRPr/>
            </a:pPr>
            <a:endParaRPr lang="en-US" dirty="0"/>
          </a:p>
          <a:p>
            <a:pPr>
              <a:defRPr/>
            </a:pPr>
            <a:r>
              <a:rPr lang="en-US" dirty="0"/>
              <a:t>1. Identify what students should be able to do using English</a:t>
            </a:r>
            <a:r>
              <a:rPr lang="en-US" baseline="0" dirty="0"/>
              <a:t> </a:t>
            </a:r>
            <a:r>
              <a:rPr lang="en-US" dirty="0"/>
              <a:t>(or another language) for reading, writing, speaking, and listening.</a:t>
            </a:r>
          </a:p>
          <a:p>
            <a:pPr>
              <a:defRPr/>
            </a:pPr>
            <a:endParaRPr lang="en-US" dirty="0"/>
          </a:p>
          <a:p>
            <a:pPr>
              <a:defRPr/>
            </a:pPr>
            <a:r>
              <a:rPr lang="en-US" dirty="0"/>
              <a:t>2. Support students language development by focusing on vocabulary, signal words(cause and effect, because, since, therefore, as a    </a:t>
            </a:r>
            <a:r>
              <a:rPr lang="en-US" baseline="0" dirty="0"/>
              <a:t>  </a:t>
            </a:r>
            <a:r>
              <a:rPr lang="en-US" dirty="0"/>
              <a:t>result, sequence, etc), questioning, articulating predictions or hypothesis, reading, writing and so forth.</a:t>
            </a:r>
          </a:p>
          <a:p>
            <a:pPr>
              <a:defRPr/>
            </a:pPr>
            <a:endParaRPr lang="en-US" dirty="0"/>
          </a:p>
          <a:p>
            <a:pPr>
              <a:defRPr/>
            </a:pPr>
            <a:r>
              <a:rPr lang="en-US" b="1" dirty="0"/>
              <a:t>HOW-</a:t>
            </a:r>
            <a:r>
              <a:rPr lang="en-US" b="0" baseline="0" dirty="0"/>
              <a:t> How</a:t>
            </a:r>
            <a:r>
              <a:rPr lang="en-US" dirty="0"/>
              <a:t> will the student demonstrate understanding of the content</a:t>
            </a:r>
            <a:r>
              <a:rPr lang="en-US" baseline="0" dirty="0"/>
              <a:t> (completing tasks such as labeling, drawing).</a:t>
            </a:r>
            <a:endParaRPr lang="en-US" dirty="0"/>
          </a:p>
          <a:p>
            <a:pPr>
              <a:defRPr/>
            </a:pPr>
            <a:endParaRPr lang="en-US" dirty="0"/>
          </a:p>
        </p:txBody>
      </p:sp>
      <p:sp>
        <p:nvSpPr>
          <p:cNvPr id="196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BFC857-7B0D-43F7-AD38-BF9050EACC14}" type="slidenum">
              <a:rPr lang="en-US" smtClean="0"/>
              <a:pPr fontAlgn="base">
                <a:spcBef>
                  <a:spcPct val="0"/>
                </a:spcBef>
                <a:spcAft>
                  <a:spcPct val="0"/>
                </a:spcAft>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Ask participant to respond to the following:</a:t>
            </a:r>
          </a:p>
          <a:p>
            <a:pPr>
              <a:buFont typeface="Arial" pitchFamily="34" charset="0"/>
              <a:buChar char="•"/>
            </a:pPr>
            <a:r>
              <a:rPr lang="en-US" baseline="0" dirty="0"/>
              <a:t>What is an action verb?</a:t>
            </a:r>
          </a:p>
          <a:p>
            <a:pPr>
              <a:buFont typeface="Arial" pitchFamily="34" charset="0"/>
              <a:buChar char="•"/>
            </a:pPr>
            <a:r>
              <a:rPr lang="en-US" baseline="0" dirty="0"/>
              <a:t>How can they be measurable?</a:t>
            </a:r>
          </a:p>
          <a:p>
            <a:pPr>
              <a:buFont typeface="Arial" pitchFamily="34" charset="0"/>
              <a:buChar char="•"/>
            </a:pPr>
            <a:r>
              <a:rPr lang="en-US" baseline="0" dirty="0"/>
              <a:t>Why should you post them?</a:t>
            </a:r>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defTabSz="932249">
              <a:defRPr/>
            </a:pPr>
            <a:r>
              <a:rPr lang="en-US" b="1" u="none" dirty="0"/>
              <a:t>Ask: </a:t>
            </a:r>
            <a:r>
              <a:rPr lang="en-US" b="0" u="none" dirty="0"/>
              <a:t>Why are language objectives difficult to implement? </a:t>
            </a:r>
          </a:p>
          <a:p>
            <a:pPr defTabSz="932249">
              <a:defRPr/>
            </a:pPr>
            <a:endParaRPr lang="en-US" b="1" u="sng" dirty="0"/>
          </a:p>
          <a:p>
            <a:pPr defTabSz="932249">
              <a:defRPr/>
            </a:pPr>
            <a:r>
              <a:rPr lang="en-US" b="1" u="none" dirty="0"/>
              <a:t>Say: </a:t>
            </a:r>
            <a:r>
              <a:rPr lang="en-US" b="0" u="none" dirty="0"/>
              <a:t>Content teachers have difficulty identifying them:</a:t>
            </a:r>
          </a:p>
          <a:p>
            <a:endParaRPr lang="en-US" b="1" dirty="0"/>
          </a:p>
          <a:p>
            <a:r>
              <a:rPr lang="en-US" b="1" dirty="0"/>
              <a:t>Processing Activity:</a:t>
            </a:r>
            <a:r>
              <a:rPr lang="en-US" b="1" baseline="0" dirty="0"/>
              <a:t> </a:t>
            </a:r>
            <a:r>
              <a:rPr lang="en-US" b="1" dirty="0"/>
              <a:t>Categorize the objectives</a:t>
            </a:r>
          </a:p>
          <a:p>
            <a:r>
              <a:rPr lang="en-US" dirty="0"/>
              <a:t>Provide a plastic bag with the cards for each group.  They will separate the sentence strips on the T-Chart provided.</a:t>
            </a:r>
          </a:p>
          <a:p>
            <a:endParaRPr lang="en-US" dirty="0"/>
          </a:p>
          <a:p>
            <a:r>
              <a:rPr lang="en-US" dirty="0"/>
              <a:t>Once all groups are done, </a:t>
            </a:r>
            <a:r>
              <a:rPr lang="en-US" b="1" u="sng" dirty="0"/>
              <a:t>show the answer key </a:t>
            </a:r>
            <a:r>
              <a:rPr lang="en-US" dirty="0"/>
              <a:t>to let them know if their answer is correct or not. </a:t>
            </a:r>
          </a:p>
          <a:p>
            <a:endParaRPr lang="en-US" dirty="0"/>
          </a:p>
          <a:p>
            <a:r>
              <a:rPr lang="en-US" dirty="0"/>
              <a:t>Point out how this activity contains a content and language objective.</a:t>
            </a:r>
          </a:p>
          <a:p>
            <a:endParaRPr lang="en-US" dirty="0"/>
          </a:p>
          <a:p>
            <a:pPr>
              <a:defRPr/>
            </a:pPr>
            <a:r>
              <a:rPr lang="en-US" b="1" u="sng" dirty="0"/>
              <a:t>Why are language objectives difficult to implement? </a:t>
            </a:r>
          </a:p>
          <a:p>
            <a:pPr marL="233063" indent="-233063">
              <a:buFont typeface="+mj-lt"/>
              <a:buAutoNum type="arabicPeriod"/>
              <a:defRPr/>
            </a:pPr>
            <a:r>
              <a:rPr lang="en-US" dirty="0"/>
              <a:t>Content area teachers do not have time to teach language</a:t>
            </a:r>
          </a:p>
          <a:p>
            <a:pPr marL="233063" indent="-233063">
              <a:buFont typeface="+mj-lt"/>
              <a:buAutoNum type="arabicPeriod"/>
              <a:defRPr/>
            </a:pPr>
            <a:r>
              <a:rPr lang="en-US" dirty="0"/>
              <a:t>Teaching language has been the role of the ESL Teacher</a:t>
            </a:r>
          </a:p>
          <a:p>
            <a:pPr marL="233063" indent="-233063">
              <a:buFont typeface="+mj-lt"/>
              <a:buAutoNum type="arabicPeriod"/>
              <a:defRPr/>
            </a:pPr>
            <a:r>
              <a:rPr lang="en-US" dirty="0"/>
              <a:t>In many instances content teachers do not know how to identify the different language level proficiencies in their students.</a:t>
            </a:r>
          </a:p>
          <a:p>
            <a:pPr>
              <a:defRPr/>
            </a:pPr>
            <a:endParaRPr lang="en-US" b="1" u="sng" dirty="0"/>
          </a:p>
        </p:txBody>
      </p:sp>
      <p:sp>
        <p:nvSpPr>
          <p:cNvPr id="4" name="Slide Number Placeholder 3"/>
          <p:cNvSpPr>
            <a:spLocks noGrp="1"/>
          </p:cNvSpPr>
          <p:nvPr>
            <p:ph type="sldNum" sz="quarter" idx="5"/>
          </p:nvPr>
        </p:nvSpPr>
        <p:spPr/>
        <p:txBody>
          <a:bodyPr/>
          <a:lstStyle/>
          <a:p>
            <a:pPr>
              <a:defRPr/>
            </a:pPr>
            <a:fld id="{D97D2F9B-B4AD-4498-B4EB-7A82B9E23BBE}" type="slidenum">
              <a:rPr lang="en-US" smtClean="0"/>
              <a:pPr>
                <a:defRPr/>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2753" indent="-452753">
              <a:lnSpc>
                <a:spcPct val="90000"/>
              </a:lnSpc>
            </a:pPr>
            <a:r>
              <a:rPr lang="en-US" sz="1400" b="1" u="sng" dirty="0"/>
              <a:t>Content Objectives:</a:t>
            </a:r>
          </a:p>
          <a:p>
            <a:pPr marL="452753" indent="-452753">
              <a:lnSpc>
                <a:spcPct val="90000"/>
              </a:lnSpc>
            </a:pPr>
            <a:r>
              <a:rPr lang="en-US" sz="1400" dirty="0"/>
              <a:t>Participants will review background knowledge of why language objectives are an essential part of lesson delivery for Limited English Proficient (LEP) students.</a:t>
            </a:r>
          </a:p>
          <a:p>
            <a:pPr marL="452753" indent="-452753">
              <a:lnSpc>
                <a:spcPct val="90000"/>
              </a:lnSpc>
            </a:pPr>
            <a:r>
              <a:rPr lang="en-US" sz="1400" dirty="0"/>
              <a:t>		</a:t>
            </a:r>
          </a:p>
          <a:p>
            <a:pPr marL="452753" indent="-452753">
              <a:lnSpc>
                <a:spcPct val="90000"/>
              </a:lnSpc>
            </a:pPr>
            <a:r>
              <a:rPr lang="en-US" sz="1400" dirty="0"/>
              <a:t>Participants will be able to describe how language objectives differ from content objectives.</a:t>
            </a:r>
          </a:p>
          <a:p>
            <a:pPr marL="452753" indent="-452753">
              <a:lnSpc>
                <a:spcPct val="90000"/>
              </a:lnSpc>
            </a:pPr>
            <a:endParaRPr lang="en-US" sz="1400" dirty="0"/>
          </a:p>
          <a:p>
            <a:pPr marL="452753" indent="-452753">
              <a:lnSpc>
                <a:spcPct val="90000"/>
              </a:lnSpc>
            </a:pPr>
            <a:r>
              <a:rPr lang="en-US" sz="1400" b="1" dirty="0"/>
              <a:t>Optional Activity: </a:t>
            </a:r>
            <a:r>
              <a:rPr lang="en-US" sz="1400" dirty="0"/>
              <a:t>(if time allows) Sorting Activity:  T-Chart template and cards.  Prepare: copy language objectives page, and cut to create a puzzle.  Create cards for the puzzle.</a:t>
            </a:r>
          </a:p>
          <a:p>
            <a:pPr marL="452753" indent="-452753">
              <a:lnSpc>
                <a:spcPct val="90000"/>
              </a:lnSpc>
            </a:pPr>
            <a:endParaRPr lang="en-US" sz="1400" u="sng" dirty="0"/>
          </a:p>
          <a:p>
            <a:pPr marL="452753" indent="-452753">
              <a:lnSpc>
                <a:spcPct val="90000"/>
              </a:lnSpc>
              <a:buFont typeface="Arial" pitchFamily="34" charset="0"/>
              <a:buChar char="•"/>
            </a:pPr>
            <a:r>
              <a:rPr lang="en-US" sz="1400" dirty="0"/>
              <a:t>Participants will </a:t>
            </a:r>
            <a:r>
              <a:rPr lang="en-US" sz="1400" dirty="0">
                <a:solidFill>
                  <a:schemeClr val="accent2"/>
                </a:solidFill>
              </a:rPr>
              <a:t>orally discuss</a:t>
            </a:r>
            <a:r>
              <a:rPr lang="en-US" sz="1400" dirty="0"/>
              <a:t> and categorize the cards with the content and language objectives.</a:t>
            </a:r>
          </a:p>
          <a:p>
            <a:pPr marL="452753" indent="-452753">
              <a:lnSpc>
                <a:spcPct val="90000"/>
              </a:lnSpc>
              <a:buFont typeface="Arial" pitchFamily="34" charset="0"/>
              <a:buChar char="•"/>
            </a:pPr>
            <a:endParaRPr lang="en-US" sz="1400" dirty="0"/>
          </a:p>
          <a:p>
            <a:pPr marL="452753" indent="-452753">
              <a:lnSpc>
                <a:spcPct val="90000"/>
              </a:lnSpc>
              <a:buFont typeface="Arial" pitchFamily="34" charset="0"/>
              <a:buChar char="•"/>
            </a:pPr>
            <a:r>
              <a:rPr lang="en-US" sz="1400" dirty="0"/>
              <a:t>Participants will </a:t>
            </a:r>
            <a:r>
              <a:rPr lang="en-US" sz="1400" dirty="0">
                <a:solidFill>
                  <a:schemeClr val="accent2"/>
                </a:solidFill>
              </a:rPr>
              <a:t>create and write</a:t>
            </a:r>
            <a:r>
              <a:rPr lang="en-US" sz="1400" dirty="0"/>
              <a:t> language objectives using TEKS Skills for a content area.</a:t>
            </a:r>
          </a:p>
          <a:p>
            <a:pPr marL="452753" indent="-452753">
              <a:lnSpc>
                <a:spcPct val="90000"/>
              </a:lnSpc>
            </a:pPr>
            <a:endParaRPr lang="en-US" sz="1400" dirty="0"/>
          </a:p>
          <a:p>
            <a:pPr marL="452753" indent="-452753">
              <a:lnSpc>
                <a:spcPct val="90000"/>
              </a:lnSpc>
              <a:buFont typeface="Arial" pitchFamily="34" charset="0"/>
              <a:buChar char="•"/>
            </a:pPr>
            <a:r>
              <a:rPr lang="en-US" sz="1400" dirty="0"/>
              <a:t>Participants will demonstrate their knowledge of language objectives by </a:t>
            </a:r>
            <a:r>
              <a:rPr lang="en-US" sz="1400" dirty="0">
                <a:solidFill>
                  <a:schemeClr val="accent2"/>
                </a:solidFill>
              </a:rPr>
              <a:t>sharing </a:t>
            </a:r>
            <a:r>
              <a:rPr lang="en-US" sz="1400" dirty="0"/>
              <a:t>with the group.</a:t>
            </a:r>
          </a:p>
          <a:p>
            <a:pPr marL="452753" indent="-452753">
              <a:lnSpc>
                <a:spcPct val="90000"/>
              </a:lnSpc>
            </a:pPr>
            <a:endParaRPr lang="en-US" sz="1400" u="sng" dirty="0"/>
          </a:p>
          <a:p>
            <a:pPr eaLnBrk="1" hangingPunct="1"/>
            <a:endParaRPr lang="en-US" sz="1400" dirty="0">
              <a:latin typeface="Arial" charset="0"/>
              <a:cs typeface="Arial" charset="0"/>
            </a:endParaRPr>
          </a:p>
        </p:txBody>
      </p:sp>
      <p:sp>
        <p:nvSpPr>
          <p:cNvPr id="5" name="Footer Placeholder 4"/>
          <p:cNvSpPr>
            <a:spLocks noGrp="1"/>
          </p:cNvSpPr>
          <p:nvPr>
            <p:ph type="ftr" sz="quarter" idx="10"/>
          </p:nvPr>
        </p:nvSpPr>
        <p:spPr>
          <a:xfrm>
            <a:off x="0" y="8810917"/>
            <a:ext cx="3526632" cy="467837"/>
          </a:xfrm>
        </p:spPr>
        <p:txBody>
          <a:bodyPr/>
          <a:lstStyle/>
          <a:p>
            <a:r>
              <a:rPr lang="en-US" dirty="0"/>
              <a:t>2010 @ Region One Education Service Center</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ED1C544-C1A4-4819-8EF7-1633C9A48BE1}" type="slidenum">
              <a:rPr lang="en-US">
                <a:latin typeface="Arial" charset="0"/>
              </a:rPr>
              <a:pPr/>
              <a:t>58</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sz="1400" dirty="0"/>
              <a:t>Now you will provide another example  that has the following:</a:t>
            </a:r>
          </a:p>
          <a:p>
            <a:pPr marL="237919" indent="-237919">
              <a:spcBef>
                <a:spcPct val="0"/>
              </a:spcBef>
              <a:defRPr/>
            </a:pPr>
            <a:endParaRPr lang="en-US" sz="1400" dirty="0"/>
          </a:p>
          <a:p>
            <a:pPr marL="349593" indent="-349593">
              <a:spcBef>
                <a:spcPct val="0"/>
              </a:spcBef>
              <a:buFont typeface="+mj-lt"/>
              <a:buAutoNum type="arabicPeriod"/>
              <a:defRPr/>
            </a:pPr>
            <a:r>
              <a:rPr lang="en-US" sz="1400" b="1" dirty="0"/>
              <a:t>Key Vocabulary: </a:t>
            </a:r>
            <a:r>
              <a:rPr lang="en-US" sz="1400" dirty="0"/>
              <a:t>any key vocabulary related to the lesson/concept to be learned.</a:t>
            </a:r>
          </a:p>
          <a:p>
            <a:pPr marL="349593" indent="-349593">
              <a:spcBef>
                <a:spcPct val="0"/>
              </a:spcBef>
              <a:buFont typeface="+mj-lt"/>
              <a:buAutoNum type="arabicPeriod"/>
              <a:defRPr/>
            </a:pPr>
            <a:endParaRPr lang="en-US" sz="1400" dirty="0"/>
          </a:p>
          <a:p>
            <a:pPr marL="349593" indent="-349593">
              <a:spcBef>
                <a:spcPct val="0"/>
              </a:spcBef>
              <a:buFont typeface="+mj-lt"/>
              <a:buAutoNum type="arabicPeriod"/>
              <a:defRPr/>
            </a:pPr>
            <a:r>
              <a:rPr lang="en-US" sz="1400" b="1" dirty="0"/>
              <a:t>Content Objective: </a:t>
            </a:r>
            <a:r>
              <a:rPr lang="en-US" sz="1400" dirty="0"/>
              <a:t>The student will demonstrate the comprehension of ___________. </a:t>
            </a:r>
          </a:p>
          <a:p>
            <a:pPr marL="349593" indent="-349593">
              <a:spcBef>
                <a:spcPct val="0"/>
              </a:spcBef>
              <a:buFont typeface="+mj-lt"/>
              <a:buAutoNum type="arabicPeriod"/>
              <a:defRPr/>
            </a:pPr>
            <a:endParaRPr lang="en-US" sz="1400" b="1" dirty="0"/>
          </a:p>
          <a:p>
            <a:pPr marL="349593" indent="-349593">
              <a:spcBef>
                <a:spcPct val="0"/>
              </a:spcBef>
              <a:buFont typeface="+mj-lt"/>
              <a:buAutoNum type="arabicPeriod"/>
              <a:defRPr/>
            </a:pPr>
            <a:r>
              <a:rPr lang="en-US" sz="1400" b="1" dirty="0"/>
              <a:t>Language Objective: </a:t>
            </a:r>
            <a:r>
              <a:rPr lang="en-US" sz="1400" dirty="0"/>
              <a:t>The student will use _______________to distinguish the cause and the effect of ________. </a:t>
            </a:r>
          </a:p>
          <a:p>
            <a:pPr marL="349593" indent="-349593">
              <a:buFont typeface="+mj-lt"/>
              <a:buAutoNum type="arabicPeriod"/>
            </a:pPr>
            <a:endParaRPr lang="en-US" sz="1400" b="1" dirty="0"/>
          </a:p>
          <a:p>
            <a:pPr marL="349593" indent="-349593"/>
            <a:r>
              <a:rPr lang="en-US" sz="1400" b="1" dirty="0"/>
              <a:t>Ask</a:t>
            </a:r>
            <a:r>
              <a:rPr lang="en-US" sz="1400" dirty="0"/>
              <a:t>: What is the difference between both objectives?</a:t>
            </a:r>
          </a:p>
          <a:p>
            <a:pPr marL="349593" indent="-349593"/>
            <a:endParaRPr lang="en-US" sz="1400" dirty="0"/>
          </a:p>
          <a:p>
            <a:pPr marL="349593" indent="-349593">
              <a:spcBef>
                <a:spcPct val="0"/>
              </a:spcBef>
              <a:buFont typeface="+mj-lt"/>
              <a:buAutoNum type="arabicPeriod" startAt="4"/>
              <a:defRPr/>
            </a:pPr>
            <a:r>
              <a:rPr lang="en-US" sz="1400" b="1" dirty="0"/>
              <a:t>Language Function: </a:t>
            </a:r>
            <a:r>
              <a:rPr lang="en-US" sz="1400" dirty="0"/>
              <a:t>use language to compare, summarize, explain causes or effects, predict, etc. (Usage of English language)</a:t>
            </a:r>
          </a:p>
          <a:p>
            <a:pPr marL="349593" indent="-349593">
              <a:spcBef>
                <a:spcPct val="0"/>
              </a:spcBef>
              <a:buFont typeface="+mj-lt"/>
              <a:buAutoNum type="arabicPeriod" startAt="4"/>
              <a:defRPr/>
            </a:pPr>
            <a:endParaRPr lang="en-US" sz="1400" dirty="0"/>
          </a:p>
          <a:p>
            <a:pPr marL="349593" indent="-349593">
              <a:spcBef>
                <a:spcPct val="0"/>
              </a:spcBef>
              <a:buFont typeface="+mj-lt"/>
              <a:buAutoNum type="arabicPeriod" startAt="4"/>
              <a:defRPr/>
            </a:pPr>
            <a:r>
              <a:rPr lang="en-US" sz="1400" b="1" dirty="0"/>
              <a:t>Language Form</a:t>
            </a:r>
            <a:r>
              <a:rPr lang="en-US" sz="1400" dirty="0"/>
              <a:t>: Grammar- superlatives, verb tenses, singular or plural nouns, sentence structure, etc.</a:t>
            </a:r>
          </a:p>
          <a:p>
            <a:pPr marL="349593" indent="-349593" defTabSz="932249">
              <a:spcBef>
                <a:spcPct val="0"/>
              </a:spcBef>
              <a:buFont typeface="+mj-lt"/>
              <a:buAutoNum type="arabicPeriod" startAt="4"/>
              <a:defRPr/>
            </a:pPr>
            <a:endParaRPr lang="en-US" sz="1400" b="1" dirty="0">
              <a:latin typeface="Arial" pitchFamily="34" charset="0"/>
              <a:cs typeface="Arial" pitchFamily="34" charset="0"/>
            </a:endParaRPr>
          </a:p>
          <a:p>
            <a:pPr marL="349593" indent="-349593" defTabSz="932249">
              <a:spcBef>
                <a:spcPct val="0"/>
              </a:spcBef>
              <a:buFont typeface="+mj-lt"/>
              <a:buAutoNum type="arabicPeriod" startAt="4"/>
              <a:defRPr/>
            </a:pPr>
            <a:r>
              <a:rPr lang="en-US" sz="1400" b="1" dirty="0">
                <a:latin typeface="Arial" pitchFamily="34" charset="0"/>
                <a:cs typeface="Arial" pitchFamily="34" charset="0"/>
              </a:rPr>
              <a:t>Classroom Activities: </a:t>
            </a:r>
            <a:r>
              <a:rPr lang="en-US" sz="1400" dirty="0">
                <a:latin typeface="Arial" pitchFamily="34" charset="0"/>
                <a:cs typeface="Arial" pitchFamily="34" charset="0"/>
              </a:rPr>
              <a:t>Activities or strategies appropriate for the various English language proficiency levels.</a:t>
            </a:r>
          </a:p>
          <a:p>
            <a:endParaRPr lang="en-US" sz="1400" dirty="0"/>
          </a:p>
        </p:txBody>
      </p:sp>
      <p:sp>
        <p:nvSpPr>
          <p:cNvPr id="5" name="Footer Placeholder 4"/>
          <p:cNvSpPr>
            <a:spLocks noGrp="1"/>
          </p:cNvSpPr>
          <p:nvPr>
            <p:ph type="ftr" sz="quarter" idx="10"/>
          </p:nvPr>
        </p:nvSpPr>
        <p:spPr>
          <a:xfrm>
            <a:off x="0" y="8810917"/>
            <a:ext cx="3526632" cy="467837"/>
          </a:xfrm>
        </p:spPr>
        <p:txBody>
          <a:bodyPr/>
          <a:lstStyle/>
          <a:p>
            <a:r>
              <a:rPr lang="en-US" dirty="0"/>
              <a:t>2010 @ Region One Education Service Center</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1" dirty="0"/>
              <a:t>Chapter 74.4-</a:t>
            </a:r>
            <a:r>
              <a:rPr lang="en-US" dirty="0"/>
              <a:t>This tool really focuses in this statute. </a:t>
            </a:r>
          </a:p>
          <a:p>
            <a:pPr defTabSz="932249">
              <a:defRPr/>
            </a:pPr>
            <a:endParaRPr lang="en-US" b="1" dirty="0"/>
          </a:p>
          <a:p>
            <a:pPr defTabSz="932249">
              <a:defRPr/>
            </a:pPr>
            <a:r>
              <a:rPr lang="en-US" b="1" dirty="0"/>
              <a:t>Trainer will </a:t>
            </a:r>
            <a:r>
              <a:rPr lang="en-US" dirty="0"/>
              <a:t>explain </a:t>
            </a:r>
            <a:r>
              <a:rPr lang="en-US" b="1" dirty="0"/>
              <a:t>how the ELPS are divided</a:t>
            </a:r>
            <a:r>
              <a:rPr lang="en-US" dirty="0"/>
              <a:t>. </a:t>
            </a:r>
          </a:p>
          <a:p>
            <a:pPr defTabSz="932249">
              <a:defRPr/>
            </a:pPr>
            <a:endParaRPr lang="en-US" dirty="0"/>
          </a:p>
          <a:p>
            <a:pPr defTabSz="932249">
              <a:defRPr/>
            </a:pPr>
            <a:r>
              <a:rPr lang="en-US" dirty="0"/>
              <a:t>Let participants read p.6 of the ELPS Instructional Tool, give them time to read silently. Then do choral reading of text on p.6 of the tool.</a:t>
            </a:r>
          </a:p>
          <a:p>
            <a:pPr defTabSz="932249">
              <a:defRPr/>
            </a:pPr>
            <a:endParaRPr lang="en-US" dirty="0"/>
          </a:p>
        </p:txBody>
      </p:sp>
      <p:sp>
        <p:nvSpPr>
          <p:cNvPr id="4" name="Footer Placeholder 3"/>
          <p:cNvSpPr>
            <a:spLocks noGrp="1"/>
          </p:cNvSpPr>
          <p:nvPr>
            <p:ph type="ftr" sz="quarter" idx="10"/>
          </p:nvPr>
        </p:nvSpPr>
        <p:spPr/>
        <p:txBody>
          <a:bodyPr/>
          <a:lstStyle/>
          <a:p>
            <a:r>
              <a:rPr lang="en-US" dirty="0"/>
              <a:t>ELPS Instructional Tool                                                         </a:t>
            </a:r>
          </a:p>
        </p:txBody>
      </p:sp>
      <p:sp>
        <p:nvSpPr>
          <p:cNvPr id="5" name="Slide Number Placeholder 4"/>
          <p:cNvSpPr>
            <a:spLocks noGrp="1"/>
          </p:cNvSpPr>
          <p:nvPr>
            <p:ph type="sldNum" sz="quarter" idx="11"/>
          </p:nvPr>
        </p:nvSpPr>
        <p:spPr/>
        <p:txBody>
          <a:bodyPr/>
          <a:lstStyle/>
          <a:p>
            <a:fld id="{94C344ED-A9AC-40E6-BE53-655FAB66392A}"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marL="237919" indent="-237919">
              <a:spcBef>
                <a:spcPct val="0"/>
              </a:spcBef>
              <a:defRPr/>
            </a:pPr>
            <a:r>
              <a:rPr lang="en-US" b="1" dirty="0">
                <a:latin typeface="+mn-lt"/>
              </a:rPr>
              <a:t>Purpose: </a:t>
            </a:r>
            <a:r>
              <a:rPr lang="en-US" b="0" dirty="0">
                <a:latin typeface="+mn-lt"/>
              </a:rPr>
              <a:t>Help teachers see the process of planning a lesson</a:t>
            </a:r>
            <a:r>
              <a:rPr lang="en-US" b="0" baseline="0" dirty="0">
                <a:latin typeface="+mn-lt"/>
              </a:rPr>
              <a:t> including the necessary elements.</a:t>
            </a:r>
            <a:endParaRPr lang="en-US" b="0" dirty="0">
              <a:latin typeface="+mn-lt"/>
            </a:endParaRPr>
          </a:p>
          <a:p>
            <a:pPr marL="237919" indent="-237919">
              <a:spcBef>
                <a:spcPct val="0"/>
              </a:spcBef>
              <a:defRPr/>
            </a:pPr>
            <a:endParaRPr lang="en-US" b="1" dirty="0">
              <a:latin typeface="+mn-lt"/>
            </a:endParaRPr>
          </a:p>
          <a:p>
            <a:pPr marL="237919" indent="-237919">
              <a:spcBef>
                <a:spcPct val="0"/>
              </a:spcBef>
              <a:defRPr/>
            </a:pPr>
            <a:r>
              <a:rPr lang="en-US" b="1" dirty="0">
                <a:latin typeface="+mn-lt"/>
              </a:rPr>
              <a:t>Review the example.</a:t>
            </a:r>
          </a:p>
          <a:p>
            <a:pPr marL="237919" indent="-237919" defTabSz="932249">
              <a:spcBef>
                <a:spcPct val="0"/>
              </a:spcBef>
              <a:defRPr/>
            </a:pPr>
            <a:r>
              <a:rPr lang="en-US" b="1" dirty="0"/>
              <a:t>Say: </a:t>
            </a:r>
            <a:r>
              <a:rPr lang="en-US" dirty="0"/>
              <a:t>“Always</a:t>
            </a:r>
            <a:r>
              <a:rPr lang="en-US" baseline="0" dirty="0"/>
              <a:t> remember to use</a:t>
            </a:r>
            <a:r>
              <a:rPr lang="en-US" dirty="0"/>
              <a:t> the “WHAT+DO +HOW” formula.</a:t>
            </a:r>
          </a:p>
          <a:p>
            <a:pPr marL="237919" indent="-237919">
              <a:spcBef>
                <a:spcPct val="0"/>
              </a:spcBef>
              <a:defRPr/>
            </a:pPr>
            <a:endParaRPr lang="en-US" b="1" dirty="0">
              <a:latin typeface="+mn-lt"/>
            </a:endParaRPr>
          </a:p>
          <a:p>
            <a:pPr marL="237919" indent="-237919">
              <a:spcBef>
                <a:spcPct val="0"/>
              </a:spcBef>
              <a:defRPr/>
            </a:pPr>
            <a:r>
              <a:rPr lang="en-US" b="1" dirty="0">
                <a:latin typeface="+mn-lt"/>
              </a:rPr>
              <a:t>1. Content Objective: </a:t>
            </a:r>
            <a:r>
              <a:rPr lang="en-US" dirty="0">
                <a:latin typeface="+mn-lt"/>
              </a:rPr>
              <a:t>The student will demonstrate the comprehension of the properties of atoms.</a:t>
            </a:r>
          </a:p>
          <a:p>
            <a:pPr marL="237919" indent="-237919">
              <a:spcBef>
                <a:spcPct val="0"/>
              </a:spcBef>
              <a:defRPr/>
            </a:pPr>
            <a:r>
              <a:rPr lang="en-US" dirty="0">
                <a:latin typeface="+mn-lt"/>
              </a:rPr>
              <a:t> </a:t>
            </a:r>
          </a:p>
          <a:p>
            <a:pPr marL="237919" indent="-237919">
              <a:spcBef>
                <a:spcPct val="0"/>
              </a:spcBef>
              <a:defRPr/>
            </a:pPr>
            <a:endParaRPr lang="en-US" dirty="0">
              <a:latin typeface="+mn-lt"/>
            </a:endParaRPr>
          </a:p>
          <a:p>
            <a:pPr marL="237919" indent="-237919" defTabSz="932249">
              <a:spcBef>
                <a:spcPct val="0"/>
              </a:spcBef>
              <a:defRPr/>
            </a:pPr>
            <a:r>
              <a:rPr lang="en-US" b="1" dirty="0">
                <a:latin typeface="+mn-lt"/>
              </a:rPr>
              <a:t>2. Language Objective: </a:t>
            </a:r>
            <a:r>
              <a:rPr lang="en-US" dirty="0">
                <a:latin typeface="+mn-lt"/>
              </a:rPr>
              <a:t>The student will use the language to____________ in</a:t>
            </a:r>
            <a:r>
              <a:rPr lang="en-US" baseline="0" dirty="0">
                <a:latin typeface="+mn-lt"/>
              </a:rPr>
              <a:t> </a:t>
            </a:r>
            <a:r>
              <a:rPr lang="en-US" dirty="0">
                <a:latin typeface="+mn-lt"/>
              </a:rPr>
              <a:t>summarizing________. </a:t>
            </a:r>
          </a:p>
          <a:p>
            <a:pPr marL="237919" indent="-237919">
              <a:spcBef>
                <a:spcPct val="0"/>
              </a:spcBef>
              <a:defRPr/>
            </a:pPr>
            <a:r>
              <a:rPr lang="en-US" b="1" dirty="0">
                <a:latin typeface="+mn-lt"/>
              </a:rPr>
              <a:t>	-Example of a sentence stem: “</a:t>
            </a:r>
            <a:r>
              <a:rPr lang="en-US" dirty="0">
                <a:latin typeface="+mn-lt"/>
              </a:rPr>
              <a:t>The number of </a:t>
            </a:r>
            <a:r>
              <a:rPr lang="en-US" u="sng" dirty="0">
                <a:latin typeface="+mn-lt"/>
              </a:rPr>
              <a:t>protons</a:t>
            </a:r>
            <a:r>
              <a:rPr lang="en-US" dirty="0">
                <a:latin typeface="+mn-lt"/>
              </a:rPr>
              <a:t> affect the properties of the atom because…”.</a:t>
            </a:r>
          </a:p>
          <a:p>
            <a:pPr marL="237919" indent="-237919">
              <a:spcBef>
                <a:spcPct val="0"/>
              </a:spcBef>
              <a:defRPr/>
            </a:pPr>
            <a:endParaRPr lang="en-US" b="1" dirty="0">
              <a:latin typeface="+mn-lt"/>
            </a:endParaRPr>
          </a:p>
          <a:p>
            <a:pPr marL="237919" indent="-237919">
              <a:spcBef>
                <a:spcPct val="0"/>
              </a:spcBef>
              <a:defRPr/>
            </a:pPr>
            <a:r>
              <a:rPr lang="en-US" b="1" dirty="0">
                <a:latin typeface="+mn-lt"/>
              </a:rPr>
              <a:t>	-Language Function: </a:t>
            </a:r>
            <a:r>
              <a:rPr lang="en-US" b="0" i="1" u="sng" dirty="0">
                <a:latin typeface="+mn-lt"/>
              </a:rPr>
              <a:t>Summarize</a:t>
            </a:r>
            <a:r>
              <a:rPr lang="en-US" i="1" u="sng" dirty="0">
                <a:latin typeface="+mn-lt"/>
              </a:rPr>
              <a:t> and paraphrase </a:t>
            </a:r>
            <a:r>
              <a:rPr lang="en-US" baseline="0" dirty="0">
                <a:latin typeface="+mn-lt"/>
              </a:rPr>
              <a:t> the properties of </a:t>
            </a:r>
            <a:r>
              <a:rPr lang="en-US" dirty="0">
                <a:latin typeface="+mn-lt"/>
              </a:rPr>
              <a:t>various models of atoms, using plural and singular nouns.</a:t>
            </a:r>
            <a:r>
              <a:rPr lang="en-US" baseline="0" dirty="0">
                <a:latin typeface="+mn-lt"/>
              </a:rPr>
              <a:t> </a:t>
            </a:r>
            <a:r>
              <a:rPr lang="en-US" b="1" dirty="0">
                <a:latin typeface="+mn-lt"/>
              </a:rPr>
              <a:t>-Key Vocabulary: </a:t>
            </a:r>
            <a:r>
              <a:rPr lang="en-US" b="0" dirty="0">
                <a:latin typeface="+mn-lt"/>
              </a:rPr>
              <a:t>proton, atom, properties</a:t>
            </a:r>
          </a:p>
          <a:p>
            <a:pPr marL="237919" indent="-237919">
              <a:spcBef>
                <a:spcPct val="0"/>
              </a:spcBef>
              <a:defRPr/>
            </a:pPr>
            <a:endParaRPr lang="en-US" b="0" dirty="0">
              <a:latin typeface="+mn-lt"/>
            </a:endParaRPr>
          </a:p>
          <a:p>
            <a:pPr marL="237919" indent="-237919">
              <a:spcBef>
                <a:spcPct val="0"/>
              </a:spcBef>
              <a:defRPr/>
            </a:pPr>
            <a:r>
              <a:rPr lang="en-US" b="1" dirty="0">
                <a:latin typeface="+mn-lt"/>
              </a:rPr>
              <a:t>	-Mini-Language Lesson: </a:t>
            </a:r>
            <a:r>
              <a:rPr lang="en-US" dirty="0">
                <a:latin typeface="+mn-lt"/>
              </a:rPr>
              <a:t>Three to five minute lesson on</a:t>
            </a:r>
            <a:r>
              <a:rPr lang="en-US" baseline="0" dirty="0">
                <a:latin typeface="+mn-lt"/>
              </a:rPr>
              <a:t> nouns </a:t>
            </a:r>
            <a:r>
              <a:rPr lang="en-US" dirty="0">
                <a:latin typeface="+mn-lt"/>
              </a:rPr>
              <a:t>at appropriate time of lesson</a:t>
            </a:r>
          </a:p>
          <a:p>
            <a:pPr marL="237919" indent="-237919">
              <a:spcBef>
                <a:spcPct val="0"/>
              </a:spcBef>
              <a:defRPr/>
            </a:pPr>
            <a:endParaRPr lang="en-US" dirty="0">
              <a:latin typeface="+mn-lt"/>
            </a:endParaRPr>
          </a:p>
          <a:p>
            <a:pPr marL="237919" indent="-237919">
              <a:spcBef>
                <a:spcPct val="0"/>
              </a:spcBef>
              <a:defRPr/>
            </a:pPr>
            <a:endParaRPr lang="en-US" b="1" dirty="0">
              <a:latin typeface="+mn-lt"/>
            </a:endParaRPr>
          </a:p>
          <a:p>
            <a:pPr marL="237919" indent="-237919">
              <a:spcBef>
                <a:spcPct val="0"/>
              </a:spcBef>
              <a:defRPr/>
            </a:pPr>
            <a:r>
              <a:rPr lang="en-US" b="0" dirty="0">
                <a:latin typeface="+mn-lt"/>
              </a:rPr>
              <a:t>Adapted from Hill, J. &amp; Flynn, K.M. (2006). </a:t>
            </a:r>
            <a:r>
              <a:rPr lang="en-US" b="0" i="1" dirty="0">
                <a:latin typeface="+mn-lt"/>
              </a:rPr>
              <a:t>Classroom instruction that works with English language learners.</a:t>
            </a:r>
            <a:r>
              <a:rPr lang="en-US" b="0" dirty="0">
                <a:latin typeface="+mn-lt"/>
              </a:rPr>
              <a:t> Alexandria, VA: Association for Supervision and Curriculum Development,</a:t>
            </a:r>
            <a:r>
              <a:rPr lang="en-US" b="0" baseline="0" dirty="0">
                <a:latin typeface="+mn-lt"/>
              </a:rPr>
              <a:t> p</a:t>
            </a:r>
            <a:r>
              <a:rPr lang="en-US" b="0" dirty="0">
                <a:latin typeface="+mn-lt"/>
              </a:rPr>
              <a:t>.25.</a:t>
            </a:r>
          </a:p>
          <a:p>
            <a:pPr>
              <a:defRPr/>
            </a:pPr>
            <a:endParaRPr lang="en-US" dirty="0"/>
          </a:p>
        </p:txBody>
      </p:sp>
      <p:sp>
        <p:nvSpPr>
          <p:cNvPr id="4" name="Slide Number Placeholder 3"/>
          <p:cNvSpPr>
            <a:spLocks noGrp="1"/>
          </p:cNvSpPr>
          <p:nvPr>
            <p:ph type="sldNum" sz="quarter" idx="5"/>
          </p:nvPr>
        </p:nvSpPr>
        <p:spPr/>
        <p:txBody>
          <a:bodyPr/>
          <a:lstStyle/>
          <a:p>
            <a:pPr>
              <a:defRPr/>
            </a:pPr>
            <a:fld id="{8AA1C481-0B2A-45A6-AB2F-F7C5199222A2}" type="slidenum">
              <a:rPr lang="en-US" smtClean="0"/>
              <a:pPr>
                <a:defRPr/>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 a lesson from the “Navigating the ELPS in the …” content area books written by </a:t>
            </a:r>
            <a:r>
              <a:rPr lang="en-US" dirty="0" err="1"/>
              <a:t>Jhon</a:t>
            </a:r>
            <a:r>
              <a:rPr lang="en-US" dirty="0"/>
              <a:t> </a:t>
            </a:r>
            <a:r>
              <a:rPr lang="en-US" dirty="0" err="1"/>
              <a:t>Seidlitz</a:t>
            </a:r>
            <a:r>
              <a:rPr lang="en-US" dirty="0"/>
              <a:t>.  </a:t>
            </a:r>
          </a:p>
        </p:txBody>
      </p:sp>
      <p:sp>
        <p:nvSpPr>
          <p:cNvPr id="4" name="Slide Number Placeholder 3"/>
          <p:cNvSpPr>
            <a:spLocks noGrp="1"/>
          </p:cNvSpPr>
          <p:nvPr>
            <p:ph type="sldNum" sz="quarter" idx="10"/>
          </p:nvPr>
        </p:nvSpPr>
        <p:spPr/>
        <p:txBody>
          <a:bodyPr/>
          <a:lstStyle/>
          <a:p>
            <a:fld id="{DAFE791F-0098-4670-B7FE-8224F0D399F2}" type="slidenum">
              <a:rPr lang="en-US" smtClean="0"/>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Using the Linguistic Accommodations Planning Tool.</a:t>
            </a:r>
          </a:p>
          <a:p>
            <a:endParaRPr lang="en-US" sz="1400" dirty="0"/>
          </a:p>
          <a:p>
            <a:r>
              <a:rPr lang="en-US" sz="1400" dirty="0"/>
              <a:t>Provide p. 37 from “Navigating the ELPS in the Content………………….. By John </a:t>
            </a:r>
            <a:r>
              <a:rPr lang="en-US" sz="1400" dirty="0" err="1"/>
              <a:t>Seidlitz</a:t>
            </a:r>
            <a:r>
              <a:rPr lang="en-US" sz="1400" dirty="0"/>
              <a:t>,  - ELPS Lesson Plan Sample on </a:t>
            </a:r>
            <a:r>
              <a:rPr lang="en-US" sz="1400" i="1" dirty="0"/>
              <a:t>Conductors vs. Insulators. </a:t>
            </a:r>
            <a:r>
              <a:rPr lang="en-US" sz="1400" dirty="0"/>
              <a:t>Each group of teachers will complete/fill in the lesson.</a:t>
            </a:r>
          </a:p>
          <a:p>
            <a:endParaRPr lang="en-US" sz="1400" dirty="0"/>
          </a:p>
          <a:p>
            <a:r>
              <a:rPr lang="en-US" sz="1400" b="1" dirty="0"/>
              <a:t>Say:</a:t>
            </a:r>
          </a:p>
          <a:p>
            <a:pPr>
              <a:buFont typeface="Arial" pitchFamily="34" charset="0"/>
              <a:buChar char="•"/>
            </a:pPr>
            <a:r>
              <a:rPr lang="en-US" sz="1400" dirty="0"/>
              <a:t>Choose a proficiency level (Beginning or Intermediate).</a:t>
            </a:r>
          </a:p>
          <a:p>
            <a:pPr>
              <a:buFont typeface="Arial" pitchFamily="34" charset="0"/>
              <a:buNone/>
            </a:pPr>
            <a:endParaRPr lang="en-US" sz="1400" dirty="0"/>
          </a:p>
          <a:p>
            <a:pPr>
              <a:buFont typeface="Arial" pitchFamily="34" charset="0"/>
              <a:buChar char="•"/>
            </a:pPr>
            <a:r>
              <a:rPr lang="en-US" sz="1400" dirty="0"/>
              <a:t>Develop a Language Objective.</a:t>
            </a:r>
          </a:p>
          <a:p>
            <a:endParaRPr lang="en-US" sz="1400"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 the same lesson on </a:t>
            </a:r>
            <a:r>
              <a:rPr lang="en-US" i="1" dirty="0"/>
              <a:t>Conductors vs. Insulators. </a:t>
            </a:r>
            <a:endParaRPr lang="en-US" dirty="0"/>
          </a:p>
          <a:p>
            <a:endParaRPr lang="en-US" dirty="0"/>
          </a:p>
          <a:p>
            <a:pPr marL="233063" indent="-233063">
              <a:lnSpc>
                <a:spcPct val="90000"/>
              </a:lnSpc>
              <a:spcBef>
                <a:spcPct val="0"/>
              </a:spcBef>
            </a:pPr>
            <a:r>
              <a:rPr lang="en-US" b="1" dirty="0"/>
              <a:t>Say:</a:t>
            </a:r>
            <a:endParaRPr lang="en-US" dirty="0">
              <a:cs typeface="Arial" pitchFamily="34" charset="0"/>
            </a:endParaRPr>
          </a:p>
          <a:p>
            <a:pPr marL="233063" indent="-233063">
              <a:lnSpc>
                <a:spcPct val="90000"/>
              </a:lnSpc>
              <a:spcBef>
                <a:spcPct val="0"/>
              </a:spcBef>
              <a:buFont typeface="Arial" pitchFamily="34" charset="0"/>
              <a:buChar char="•"/>
            </a:pPr>
            <a:r>
              <a:rPr lang="en-US" dirty="0">
                <a:cs typeface="Arial" pitchFamily="34" charset="0"/>
              </a:rPr>
              <a:t>Use pp. 22-25 of the ELPS Instructional Tool to select examples of </a:t>
            </a:r>
            <a:r>
              <a:rPr lang="en-US" b="1" dirty="0">
                <a:cs typeface="Arial" pitchFamily="34" charset="0"/>
              </a:rPr>
              <a:t>classroom activities </a:t>
            </a:r>
            <a:r>
              <a:rPr lang="en-US" dirty="0">
                <a:cs typeface="Arial" pitchFamily="34" charset="0"/>
              </a:rPr>
              <a:t>and </a:t>
            </a:r>
            <a:r>
              <a:rPr lang="en-US" b="1" dirty="0">
                <a:cs typeface="Arial" pitchFamily="34" charset="0"/>
              </a:rPr>
              <a:t>teacher supports</a:t>
            </a:r>
            <a:r>
              <a:rPr lang="en-US" dirty="0">
                <a:cs typeface="Arial" pitchFamily="34" charset="0"/>
              </a:rPr>
              <a:t>.</a:t>
            </a:r>
            <a:endParaRPr lang="en-US" dirty="0"/>
          </a:p>
          <a:p>
            <a:pPr>
              <a:buFont typeface="Arial" pitchFamily="34" charset="0"/>
              <a:buChar char="•"/>
            </a:pPr>
            <a:r>
              <a:rPr lang="en-US" dirty="0"/>
              <a:t>   Use them to write four accommodations to support a Beginning or Intermediate level student using the PLDs found on pp 17-20.</a:t>
            </a:r>
          </a:p>
          <a:p>
            <a:pPr>
              <a:buFont typeface="Arial" pitchFamily="34" charset="0"/>
              <a:buChar char="•"/>
            </a:pPr>
            <a:r>
              <a:rPr lang="en-US" dirty="0"/>
              <a:t>   Share out.</a:t>
            </a:r>
          </a:p>
          <a:p>
            <a:endParaRPr lang="en-US" sz="1400"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WHAT + DO + HOW</a:t>
            </a:r>
          </a:p>
          <a:p>
            <a:pPr eaLnBrk="1" hangingPunct="1">
              <a:spcBef>
                <a:spcPct val="0"/>
              </a:spcBef>
            </a:pPr>
            <a:r>
              <a:rPr lang="en-US" baseline="0" dirty="0"/>
              <a:t>Provide a copy of the ELPS student expectations</a:t>
            </a:r>
          </a:p>
          <a:p>
            <a:pPr defTabSz="932249">
              <a:spcBef>
                <a:spcPct val="0"/>
              </a:spcBef>
              <a:defRPr/>
            </a:pPr>
            <a:r>
              <a:rPr lang="en-US" b="1" dirty="0">
                <a:latin typeface="Arial" pitchFamily="34" charset="0"/>
                <a:cs typeface="Arial" pitchFamily="34" charset="0"/>
              </a:rPr>
              <a:t>Review what a language function and a language structure is.</a:t>
            </a:r>
          </a:p>
          <a:p>
            <a:pPr eaLnBrk="1" hangingPunct="1">
              <a:spcBef>
                <a:spcPct val="0"/>
              </a:spcBef>
            </a:pPr>
            <a:endParaRPr lang="en-US" baseline="0" dirty="0"/>
          </a:p>
          <a:p>
            <a:pPr eaLnBrk="1" hangingPunct="1">
              <a:spcBef>
                <a:spcPct val="0"/>
              </a:spcBef>
            </a:pPr>
            <a:r>
              <a:rPr lang="en-US" b="1" baseline="0" dirty="0"/>
              <a:t>Say: </a:t>
            </a:r>
            <a:r>
              <a:rPr lang="en-US" baseline="0" dirty="0"/>
              <a:t>You will use the ELPS to select a language domain and identify a language skill (ELP) which you will use to develop a language objective.  </a:t>
            </a:r>
          </a:p>
          <a:p>
            <a:pPr defTabSz="932249">
              <a:spcBef>
                <a:spcPct val="0"/>
              </a:spcBef>
              <a:defRPr/>
            </a:pPr>
            <a:r>
              <a:rPr lang="en-US" b="1" dirty="0"/>
              <a:t>Processing Activity: </a:t>
            </a:r>
            <a:r>
              <a:rPr lang="en-US" dirty="0"/>
              <a:t>What  steps do I need to take? </a:t>
            </a:r>
            <a:r>
              <a:rPr lang="en-US" baseline="0" dirty="0"/>
              <a:t>  </a:t>
            </a:r>
          </a:p>
          <a:p>
            <a:pPr marL="233063" indent="-233063">
              <a:lnSpc>
                <a:spcPct val="90000"/>
              </a:lnSpc>
              <a:spcBef>
                <a:spcPct val="0"/>
              </a:spcBef>
              <a:buAutoNum type="arabicPeriod"/>
            </a:pPr>
            <a:r>
              <a:rPr lang="en-US" b="0" baseline="0" dirty="0">
                <a:latin typeface="Arial" pitchFamily="34" charset="0"/>
                <a:cs typeface="Arial" pitchFamily="34" charset="0"/>
              </a:rPr>
              <a:t>Use the ELPS to write a language objective (the WHAT) to target one or more language needs of a beginner or an intermediate student.</a:t>
            </a:r>
            <a:endParaRPr lang="en-US" b="0" dirty="0"/>
          </a:p>
          <a:p>
            <a:pPr eaLnBrk="1" hangingPunct="1">
              <a:spcBef>
                <a:spcPct val="0"/>
              </a:spcBef>
            </a:pPr>
            <a:endParaRPr lang="en-US" baseline="0" dirty="0"/>
          </a:p>
          <a:p>
            <a:pPr eaLnBrk="1" hangingPunct="1">
              <a:spcBef>
                <a:spcPct val="0"/>
              </a:spcBef>
            </a:pPr>
            <a:r>
              <a:rPr lang="en-US" dirty="0"/>
              <a:t>Use the “Developing Language Objectives: WHAT + DO + HOW” page from: “Strategies for ELLs in Secondary Science” (Days 3 &amp; 4), Texas Comprehensive Center at the Southwest Educational Development laboratory (SEDL), April 11-13, 2007.</a:t>
            </a:r>
          </a:p>
        </p:txBody>
      </p:sp>
      <p:sp>
        <p:nvSpPr>
          <p:cNvPr id="207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691FA2-52DB-47E6-BE32-44EC4BE1205B}" type="slidenum">
              <a:rPr lang="en-US" smtClean="0"/>
              <a:pPr fontAlgn="base">
                <a:spcBef>
                  <a:spcPct val="0"/>
                </a:spcBef>
                <a:spcAft>
                  <a:spcPct val="0"/>
                </a:spcAft>
                <a:defRPr/>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Materials:</a:t>
            </a:r>
            <a:endParaRPr lang="en-US" baseline="0" dirty="0"/>
          </a:p>
          <a:p>
            <a:pPr eaLnBrk="1" hangingPunct="1">
              <a:spcBef>
                <a:spcPct val="0"/>
              </a:spcBef>
            </a:pPr>
            <a:r>
              <a:rPr lang="en-US" baseline="0" dirty="0"/>
              <a:t>Any lesson sample. </a:t>
            </a:r>
          </a:p>
          <a:p>
            <a:pPr eaLnBrk="1" hangingPunct="1">
              <a:lnSpc>
                <a:spcPct val="90000"/>
              </a:lnSpc>
              <a:spcBef>
                <a:spcPct val="0"/>
              </a:spcBef>
            </a:pPr>
            <a:endParaRPr lang="en-US" b="1" dirty="0">
              <a:latin typeface="Arial" pitchFamily="34" charset="0"/>
              <a:cs typeface="Arial" pitchFamily="34" charset="0"/>
            </a:endParaRPr>
          </a:p>
          <a:p>
            <a:pPr eaLnBrk="1" hangingPunct="1">
              <a:lnSpc>
                <a:spcPct val="90000"/>
              </a:lnSpc>
              <a:spcBef>
                <a:spcPct val="0"/>
              </a:spcBef>
            </a:pPr>
            <a:r>
              <a:rPr lang="en-US" b="1" dirty="0">
                <a:latin typeface="Arial" pitchFamily="34" charset="0"/>
                <a:cs typeface="Arial" pitchFamily="34" charset="0"/>
              </a:rPr>
              <a:t>Discuss with a partner: </a:t>
            </a:r>
            <a:r>
              <a:rPr lang="en-US" b="0" dirty="0">
                <a:latin typeface="Arial" pitchFamily="34" charset="0"/>
                <a:cs typeface="Arial" pitchFamily="34" charset="0"/>
              </a:rPr>
              <a:t>Are the </a:t>
            </a:r>
            <a:r>
              <a:rPr lang="en-US" b="1" dirty="0">
                <a:latin typeface="Arial" pitchFamily="34" charset="0"/>
                <a:cs typeface="Arial" pitchFamily="34" charset="0"/>
              </a:rPr>
              <a:t>Content</a:t>
            </a:r>
            <a:r>
              <a:rPr lang="en-US" b="0" dirty="0">
                <a:latin typeface="Arial" pitchFamily="34" charset="0"/>
                <a:cs typeface="Arial" pitchFamily="34" charset="0"/>
              </a:rPr>
              <a:t> </a:t>
            </a:r>
            <a:r>
              <a:rPr lang="en-US" dirty="0">
                <a:latin typeface="Arial" pitchFamily="34" charset="0"/>
                <a:cs typeface="Arial" pitchFamily="34" charset="0"/>
              </a:rPr>
              <a:t>Objectives (TEKS) and the </a:t>
            </a:r>
            <a:r>
              <a:rPr lang="en-US" b="1" dirty="0">
                <a:latin typeface="Arial" pitchFamily="34" charset="0"/>
                <a:cs typeface="Arial" pitchFamily="34" charset="0"/>
              </a:rPr>
              <a:t>Language</a:t>
            </a:r>
            <a:r>
              <a:rPr lang="en-US" dirty="0">
                <a:latin typeface="Arial" pitchFamily="34" charset="0"/>
                <a:cs typeface="Arial" pitchFamily="34" charset="0"/>
              </a:rPr>
              <a:t> Objectives (ELPS)</a:t>
            </a:r>
            <a:r>
              <a:rPr lang="en-US" baseline="0" dirty="0">
                <a:latin typeface="Arial" pitchFamily="34" charset="0"/>
                <a:cs typeface="Arial" pitchFamily="34" charset="0"/>
              </a:rPr>
              <a:t> </a:t>
            </a:r>
            <a:r>
              <a:rPr lang="en-US" dirty="0">
                <a:latin typeface="Arial" pitchFamily="34" charset="0"/>
                <a:cs typeface="Arial" pitchFamily="34" charset="0"/>
              </a:rPr>
              <a:t>focused/specific for my selected language proficiency level? </a:t>
            </a:r>
          </a:p>
          <a:p>
            <a:pPr marL="233063" indent="-233063">
              <a:lnSpc>
                <a:spcPct val="90000"/>
              </a:lnSpc>
              <a:spcBef>
                <a:spcPct val="0"/>
              </a:spcBef>
              <a:buFont typeface="+mj-lt"/>
              <a:buAutoNum type="arabicPeriod"/>
            </a:pPr>
            <a:r>
              <a:rPr lang="en-US" dirty="0">
                <a:latin typeface="Arial" pitchFamily="34" charset="0"/>
                <a:cs typeface="Arial" pitchFamily="34" charset="0"/>
              </a:rPr>
              <a:t>Are the objectives written at the appropriate student’s language proficiency level?</a:t>
            </a:r>
          </a:p>
          <a:p>
            <a:pPr eaLnBrk="1" hangingPunct="1">
              <a:spcBef>
                <a:spcPct val="0"/>
              </a:spcBef>
            </a:pPr>
            <a:endParaRPr lang="en-US" dirty="0"/>
          </a:p>
        </p:txBody>
      </p:sp>
      <p:sp>
        <p:nvSpPr>
          <p:cNvPr id="209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FC0F51-499B-449D-BE11-83D6EB927D25}" type="slidenum">
              <a:rPr lang="en-US" smtClean="0"/>
              <a:pPr fontAlgn="base">
                <a:spcBef>
                  <a:spcPct val="0"/>
                </a:spcBef>
                <a:spcAft>
                  <a:spcPct val="0"/>
                </a:spcAft>
                <a:defRPr/>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603CD42-51C4-40FD-9FF0-6E835A49B5C5}" type="slidenum">
              <a:rPr lang="en-US">
                <a:latin typeface="Arial" charset="0"/>
              </a:rPr>
              <a:pPr/>
              <a:t>67</a:t>
            </a:fld>
            <a:endParaRPr 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a:latin typeface="Arial" charset="0"/>
              </a:rPr>
              <a:t>Show samples of this.</a:t>
            </a:r>
          </a:p>
          <a:p>
            <a:pPr eaLnBrk="1" hangingPunct="1"/>
            <a:endParaRPr lang="en-US" dirty="0">
              <a:latin typeface="Arial" charset="0"/>
            </a:endParaRPr>
          </a:p>
          <a:p>
            <a:pPr eaLnBrk="1" hangingPunct="1"/>
            <a:r>
              <a:rPr lang="en-US" b="1" dirty="0">
                <a:latin typeface="Arial" charset="0"/>
              </a:rPr>
              <a:t>Say: </a:t>
            </a:r>
            <a:r>
              <a:rPr lang="en-US" b="1" baseline="0" dirty="0">
                <a:latin typeface="Arial" charset="0"/>
              </a:rPr>
              <a:t> </a:t>
            </a:r>
            <a:r>
              <a:rPr lang="en-US" dirty="0"/>
              <a:t>Set the objectives and post them where they are visible for the students. Explain</a:t>
            </a:r>
            <a:r>
              <a:rPr lang="en-US" baseline="0" dirty="0"/>
              <a:t> these to the students</a:t>
            </a:r>
            <a:endParaRPr lang="en-US" dirty="0"/>
          </a:p>
          <a:p>
            <a:pPr eaLnBrk="1" hangingPunct="1"/>
            <a:endParaRPr lang="en-US" dirty="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Copy all 7 slides on “Points to remember” and</a:t>
            </a:r>
            <a:r>
              <a:rPr lang="en-US" baseline="0" dirty="0"/>
              <a:t> laminate them to use them for an activity (Next slides) .</a:t>
            </a:r>
          </a:p>
          <a:p>
            <a:endParaRPr lang="en-US" baseline="0" dirty="0"/>
          </a:p>
          <a:p>
            <a:r>
              <a:rPr lang="en-US" baseline="0" dirty="0"/>
              <a:t>Processing activity to learn definitions or concepts: “Inside-Outside” Circle. </a:t>
            </a:r>
          </a:p>
          <a:p>
            <a:endParaRPr lang="en-US" baseline="0" dirty="0"/>
          </a:p>
          <a:p>
            <a:r>
              <a:rPr lang="en-US" baseline="0" dirty="0"/>
              <a:t>Give the 7 slides to  a group of 7 participants, they will be in the inside circle, have at least 14 people in the outside circle rotating to hear the Points to remember.  Once they are done, ask the participants in the inside circle to trade places with somebody in the outside circle.</a:t>
            </a:r>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aseline="0" dirty="0"/>
              <a:t>Processing activity to learn definitions or concepts: “Inside-Outside” Circle. </a:t>
            </a:r>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aseline="0" dirty="0"/>
              <a:t>Processing activity to learn definitions or concepts: “Inside-Outside” Circle. </a:t>
            </a:r>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handout for this activity is on the last slide of this PowerPoint.   Copy</a:t>
            </a:r>
            <a:r>
              <a:rPr lang="en-US" baseline="0" dirty="0"/>
              <a:t> and print to conduct the activity.  </a:t>
            </a:r>
            <a:r>
              <a:rPr lang="en-US" dirty="0"/>
              <a:t>Ask participants if they know what each</a:t>
            </a:r>
            <a:r>
              <a:rPr lang="en-US" baseline="0" dirty="0"/>
              <a:t> quadrant addresses. Ask for somebody to explain what each quadrant addresses.  </a:t>
            </a:r>
          </a:p>
          <a:p>
            <a:r>
              <a:rPr lang="en-US" baseline="0" dirty="0"/>
              <a:t>After that the presenter will r</a:t>
            </a:r>
            <a:r>
              <a:rPr lang="en-US" dirty="0"/>
              <a:t>eview/teach each quadrant separately</a:t>
            </a:r>
            <a:r>
              <a:rPr lang="en-US" baseline="0" dirty="0"/>
              <a:t>. </a:t>
            </a:r>
            <a:endParaRPr lang="en-US" sz="800" dirty="0"/>
          </a:p>
          <a:p>
            <a:endParaRPr lang="en-US" sz="800" dirty="0"/>
          </a:p>
          <a:p>
            <a:r>
              <a:rPr lang="en-US" b="1" baseline="0" dirty="0"/>
              <a:t> A.</a:t>
            </a:r>
            <a:r>
              <a:rPr lang="en-US" b="0" baseline="0" dirty="0"/>
              <a:t> </a:t>
            </a:r>
            <a:r>
              <a:rPr lang="en-US" b="1" dirty="0"/>
              <a:t>The ELPS Big Ideas </a:t>
            </a:r>
          </a:p>
          <a:p>
            <a:pPr lvl="1">
              <a:buFont typeface="Arial" pitchFamily="34" charset="0"/>
              <a:buChar char="•"/>
            </a:pPr>
            <a:r>
              <a:rPr lang="en-US" dirty="0"/>
              <a:t>Linguistically accommodated instruction</a:t>
            </a:r>
          </a:p>
          <a:p>
            <a:pPr lvl="1">
              <a:buFont typeface="Arial" pitchFamily="34" charset="0"/>
              <a:buChar char="•"/>
            </a:pPr>
            <a:r>
              <a:rPr lang="en-US" dirty="0"/>
              <a:t>Develop listening, speaking, reading and writing in English</a:t>
            </a:r>
          </a:p>
          <a:p>
            <a:pPr lvl="1">
              <a:buFont typeface="Arial" pitchFamily="34" charset="0"/>
              <a:buChar char="•"/>
            </a:pPr>
            <a:r>
              <a:rPr lang="en-US" dirty="0"/>
              <a:t>Language proficiency levels-beginning, intermediate, advanced, advanced high</a:t>
            </a:r>
            <a:endParaRPr lang="en-US" sz="1400" b="1" dirty="0"/>
          </a:p>
          <a:p>
            <a:pPr eaLnBrk="1" hangingPunct="1">
              <a:lnSpc>
                <a:spcPct val="80000"/>
              </a:lnSpc>
            </a:pPr>
            <a:r>
              <a:rPr lang="en-US" sz="1400" b="1" dirty="0"/>
              <a:t>B. District Responsibilities</a:t>
            </a:r>
            <a:r>
              <a:rPr lang="en-US" sz="1400" dirty="0"/>
              <a:t>:</a:t>
            </a:r>
          </a:p>
          <a:p>
            <a:pPr lvl="1" eaLnBrk="1" hangingPunct="1">
              <a:lnSpc>
                <a:spcPct val="80000"/>
              </a:lnSpc>
              <a:buFont typeface="Wingdings" pitchFamily="2" charset="2"/>
              <a:buChar char="§"/>
            </a:pPr>
            <a:r>
              <a:rPr lang="en-US" sz="1400" dirty="0"/>
              <a:t>Make content comprehensible</a:t>
            </a:r>
          </a:p>
          <a:p>
            <a:pPr lvl="1" eaLnBrk="1" hangingPunct="1">
              <a:lnSpc>
                <a:spcPct val="80000"/>
              </a:lnSpc>
              <a:buFont typeface="Wingdings" pitchFamily="2" charset="2"/>
              <a:buChar char="§"/>
            </a:pPr>
            <a:r>
              <a:rPr lang="en-US" sz="1400" dirty="0"/>
              <a:t>Build academic language</a:t>
            </a:r>
          </a:p>
          <a:p>
            <a:pPr eaLnBrk="1" hangingPunct="1">
              <a:lnSpc>
                <a:spcPct val="80000"/>
              </a:lnSpc>
              <a:buFontTx/>
              <a:buNone/>
            </a:pPr>
            <a:r>
              <a:rPr lang="en-US" sz="1400" i="1" dirty="0"/>
              <a:t>Curriculum –content instruction in English must be…</a:t>
            </a:r>
          </a:p>
          <a:p>
            <a:pPr lvl="1" eaLnBrk="1" hangingPunct="1">
              <a:lnSpc>
                <a:spcPct val="80000"/>
              </a:lnSpc>
              <a:buFont typeface="Wingdings" pitchFamily="2" charset="2"/>
              <a:buChar char="§"/>
            </a:pPr>
            <a:r>
              <a:rPr lang="en-US" sz="1400" b="1" dirty="0"/>
              <a:t>Communicated</a:t>
            </a:r>
          </a:p>
          <a:p>
            <a:pPr lvl="1" eaLnBrk="1" hangingPunct="1">
              <a:lnSpc>
                <a:spcPct val="80000"/>
              </a:lnSpc>
              <a:buFont typeface="Wingdings" pitchFamily="2" charset="2"/>
              <a:buChar char="§"/>
            </a:pPr>
            <a:r>
              <a:rPr lang="en-US" sz="1400" b="1" dirty="0"/>
              <a:t>Sequenced</a:t>
            </a:r>
          </a:p>
          <a:p>
            <a:pPr lvl="1" eaLnBrk="1" hangingPunct="1">
              <a:lnSpc>
                <a:spcPct val="80000"/>
              </a:lnSpc>
              <a:buFont typeface="Wingdings" pitchFamily="2" charset="2"/>
              <a:buChar char="§"/>
            </a:pPr>
            <a:r>
              <a:rPr lang="en-US" sz="1400" b="1" dirty="0" err="1"/>
              <a:t>Scaffolded</a:t>
            </a:r>
            <a:endParaRPr lang="en-US" sz="1400" b="1" dirty="0"/>
          </a:p>
          <a:p>
            <a:pPr lvl="1" eaLnBrk="1" hangingPunct="1">
              <a:lnSpc>
                <a:spcPct val="80000"/>
              </a:lnSpc>
              <a:buFont typeface="Wingdings" pitchFamily="2" charset="2"/>
              <a:buChar char="§"/>
            </a:pPr>
            <a:r>
              <a:rPr lang="en-US" sz="1400" dirty="0"/>
              <a:t>For Grades 3</a:t>
            </a:r>
            <a:r>
              <a:rPr lang="en-US" sz="1400" baseline="30000" dirty="0"/>
              <a:t>rd</a:t>
            </a:r>
            <a:r>
              <a:rPr lang="en-US" sz="1400" dirty="0"/>
              <a:t>-12</a:t>
            </a:r>
            <a:r>
              <a:rPr lang="en-US" sz="1400" baseline="30000" dirty="0"/>
              <a:t>th</a:t>
            </a:r>
            <a:r>
              <a:rPr lang="en-US" sz="1400" dirty="0"/>
              <a:t> </a:t>
            </a:r>
            <a:r>
              <a:rPr lang="en-US" sz="1400" b="1" dirty="0"/>
              <a:t>Focused, Targeted, and Systematic </a:t>
            </a:r>
            <a:r>
              <a:rPr lang="en-US" sz="1400" dirty="0"/>
              <a:t>language instruction for Beginning and Intermediate.</a:t>
            </a:r>
            <a:endParaRPr lang="en-US" sz="800" dirty="0"/>
          </a:p>
          <a:p>
            <a:pPr eaLnBrk="1" hangingPunct="1">
              <a:lnSpc>
                <a:spcPct val="80000"/>
              </a:lnSpc>
            </a:pPr>
            <a:r>
              <a:rPr lang="en-US" sz="1400" b="1" dirty="0"/>
              <a:t>C. Student Expectations:</a:t>
            </a:r>
          </a:p>
          <a:p>
            <a:pPr lvl="1" eaLnBrk="1" hangingPunct="1">
              <a:lnSpc>
                <a:spcPct val="80000"/>
              </a:lnSpc>
              <a:buFont typeface="Wingdings" pitchFamily="2" charset="2"/>
              <a:buChar char="§"/>
            </a:pPr>
            <a:r>
              <a:rPr lang="en-US" sz="1400" dirty="0"/>
              <a:t>Learning strategies</a:t>
            </a:r>
          </a:p>
          <a:p>
            <a:pPr lvl="1" eaLnBrk="1" hangingPunct="1">
              <a:lnSpc>
                <a:spcPct val="80000"/>
              </a:lnSpc>
              <a:buFont typeface="Wingdings" pitchFamily="2" charset="2"/>
              <a:buChar char="§"/>
            </a:pPr>
            <a:r>
              <a:rPr lang="en-US" sz="1400" dirty="0"/>
              <a:t>Listening</a:t>
            </a:r>
          </a:p>
          <a:p>
            <a:pPr lvl="1" eaLnBrk="1" hangingPunct="1">
              <a:lnSpc>
                <a:spcPct val="80000"/>
              </a:lnSpc>
              <a:buFont typeface="Wingdings" pitchFamily="2" charset="2"/>
              <a:buChar char="§"/>
            </a:pPr>
            <a:r>
              <a:rPr lang="en-US" sz="1400" dirty="0"/>
              <a:t>Speaking</a:t>
            </a:r>
          </a:p>
          <a:p>
            <a:pPr lvl="1" eaLnBrk="1" hangingPunct="1">
              <a:lnSpc>
                <a:spcPct val="80000"/>
              </a:lnSpc>
              <a:buFont typeface="Wingdings" pitchFamily="2" charset="2"/>
              <a:buChar char="§"/>
            </a:pPr>
            <a:r>
              <a:rPr lang="en-US" sz="1400" dirty="0"/>
              <a:t>Reading</a:t>
            </a:r>
          </a:p>
          <a:p>
            <a:pPr lvl="1" eaLnBrk="1" hangingPunct="1">
              <a:lnSpc>
                <a:spcPct val="80000"/>
              </a:lnSpc>
              <a:buFont typeface="Wingdings" pitchFamily="2" charset="2"/>
              <a:buChar char="§"/>
            </a:pPr>
            <a:r>
              <a:rPr lang="en-US" sz="1400" dirty="0"/>
              <a:t>Writing</a:t>
            </a:r>
          </a:p>
          <a:p>
            <a:pPr eaLnBrk="1" hangingPunct="1">
              <a:lnSpc>
                <a:spcPct val="80000"/>
              </a:lnSpc>
            </a:pPr>
            <a:r>
              <a:rPr lang="en-US" sz="1400" b="1" dirty="0"/>
              <a:t>D. Based on Proficiency Level Descriptors</a:t>
            </a:r>
            <a:r>
              <a:rPr lang="en-US" sz="1400" dirty="0"/>
              <a:t>:</a:t>
            </a:r>
          </a:p>
          <a:p>
            <a:pPr lvl="1" eaLnBrk="1" hangingPunct="1">
              <a:lnSpc>
                <a:spcPct val="80000"/>
              </a:lnSpc>
              <a:buFont typeface="Wingdings" pitchFamily="2" charset="2"/>
              <a:buChar char="§"/>
            </a:pPr>
            <a:r>
              <a:rPr lang="en-US" sz="1400" dirty="0"/>
              <a:t>Beginning</a:t>
            </a:r>
          </a:p>
          <a:p>
            <a:pPr lvl="1" eaLnBrk="1" hangingPunct="1">
              <a:lnSpc>
                <a:spcPct val="80000"/>
              </a:lnSpc>
              <a:buFont typeface="Wingdings" pitchFamily="2" charset="2"/>
              <a:buChar char="§"/>
            </a:pPr>
            <a:r>
              <a:rPr lang="en-US" sz="1400" dirty="0"/>
              <a:t>Intermediate </a:t>
            </a:r>
          </a:p>
          <a:p>
            <a:pPr lvl="1" eaLnBrk="1" hangingPunct="1">
              <a:lnSpc>
                <a:spcPct val="80000"/>
              </a:lnSpc>
              <a:buFont typeface="Wingdings" pitchFamily="2" charset="2"/>
              <a:buChar char="§"/>
            </a:pPr>
            <a:r>
              <a:rPr lang="en-US" sz="1400" dirty="0"/>
              <a:t>Advanced</a:t>
            </a:r>
          </a:p>
          <a:p>
            <a:pPr lvl="1" eaLnBrk="1" hangingPunct="1">
              <a:lnSpc>
                <a:spcPct val="80000"/>
              </a:lnSpc>
              <a:buFont typeface="Wingdings" pitchFamily="2" charset="2"/>
              <a:buChar char="§"/>
            </a:pPr>
            <a:r>
              <a:rPr lang="en-US" sz="1400" dirty="0"/>
              <a:t>Advanced High</a:t>
            </a:r>
            <a:endParaRPr lang="en-US" dirty="0"/>
          </a:p>
        </p:txBody>
      </p:sp>
      <p:sp>
        <p:nvSpPr>
          <p:cNvPr id="4" name="Slide Number Placeholder 3"/>
          <p:cNvSpPr>
            <a:spLocks noGrp="1"/>
          </p:cNvSpPr>
          <p:nvPr>
            <p:ph type="sldNum" sz="quarter" idx="10"/>
          </p:nvPr>
        </p:nvSpPr>
        <p:spPr/>
        <p:txBody>
          <a:bodyPr/>
          <a:lstStyle/>
          <a:p>
            <a:fld id="{94C344ED-A9AC-40E6-BE53-655FAB66392A}" type="slidenum">
              <a:rPr lang="en-US" smtClean="0"/>
              <a:pPr/>
              <a:t>7</a:t>
            </a:fld>
            <a:endParaRPr lang="en-US" dirty="0"/>
          </a:p>
        </p:txBody>
      </p:sp>
      <p:sp>
        <p:nvSpPr>
          <p:cNvPr id="5" name="Footer Placeholder 4"/>
          <p:cNvSpPr>
            <a:spLocks noGrp="1"/>
          </p:cNvSpPr>
          <p:nvPr>
            <p:ph type="ftr" sz="quarter" idx="11"/>
          </p:nvPr>
        </p:nvSpPr>
        <p:spPr/>
        <p:txBody>
          <a:bodyPr/>
          <a:lstStyle/>
          <a:p>
            <a:r>
              <a:rPr lang="en-US"/>
              <a:t>ELPS Instructional Tool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aseline="0" dirty="0"/>
              <a:t>Processing activity to learn definitions or concepts: “Inside-Outside” Circle. </a:t>
            </a:r>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aseline="0" dirty="0"/>
              <a:t>Processing activity to learn definitions or concepts: “Inside-Outside” Circle. </a:t>
            </a:r>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aseline="0" dirty="0"/>
              <a:t>Processing activity to learn definitions or concepts: “Inside-Outside” Circle. </a:t>
            </a:r>
          </a:p>
          <a:p>
            <a:endParaRPr lang="en-US" dirty="0"/>
          </a:p>
        </p:txBody>
      </p:sp>
      <p:sp>
        <p:nvSpPr>
          <p:cNvPr id="4" name="Slide Number Placeholder 3"/>
          <p:cNvSpPr>
            <a:spLocks noGrp="1"/>
          </p:cNvSpPr>
          <p:nvPr>
            <p:ph type="sldNum" sz="quarter" idx="10"/>
          </p:nvPr>
        </p:nvSpPr>
        <p:spPr/>
        <p:txBody>
          <a:bodyPr/>
          <a:lstStyle/>
          <a:p>
            <a:fld id="{DAFE791F-0098-4670-B7FE-8224F0D399F2}" type="slidenum">
              <a:rPr lang="en-US" smtClean="0"/>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aseline="0" dirty="0"/>
              <a:t>Processing activity to learn definitions or concepts: “Inside-Outside” Circle. </a:t>
            </a:r>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74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aseline="0" dirty="0"/>
              <a:t>Processing activity to learn definitions or concepts: “Inside-Outside” Circle. </a:t>
            </a:r>
          </a:p>
          <a:p>
            <a:endParaRPr lang="en-US" dirty="0"/>
          </a:p>
        </p:txBody>
      </p:sp>
      <p:sp>
        <p:nvSpPr>
          <p:cNvPr id="4" name="Slide Number Placeholder 3"/>
          <p:cNvSpPr>
            <a:spLocks noGrp="1"/>
          </p:cNvSpPr>
          <p:nvPr>
            <p:ph type="sldNum" sz="quarter" idx="10"/>
          </p:nvPr>
        </p:nvSpPr>
        <p:spPr/>
        <p:txBody>
          <a:bodyPr/>
          <a:lstStyle/>
          <a:p>
            <a:fld id="{DAFE791F-0098-4670-B7FE-8224F0D399F2}" type="slidenum">
              <a:rPr lang="en-US" smtClean="0"/>
              <a:pPr/>
              <a:t>75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the session, review</a:t>
            </a:r>
            <a:r>
              <a:rPr lang="en-US" baseline="0" dirty="0"/>
              <a:t> training goals with participants emphasizing the importance of having objectives reviewed at the end of each lesson to recap the objectives of the lesson or instruction.   </a:t>
            </a:r>
          </a:p>
          <a:p>
            <a:endParaRPr lang="en-US" baseline="0" dirty="0"/>
          </a:p>
          <a:p>
            <a:r>
              <a:rPr lang="en-US" baseline="0" dirty="0"/>
              <a:t>Remind participants that Content objectives describe </a:t>
            </a:r>
            <a:r>
              <a:rPr lang="en-US" b="1" baseline="0" dirty="0"/>
              <a:t>what</a:t>
            </a:r>
            <a:r>
              <a:rPr lang="en-US" baseline="0" dirty="0"/>
              <a:t> content will be learned, while Language Objectives describe </a:t>
            </a:r>
            <a:r>
              <a:rPr lang="en-US" b="1" baseline="0" dirty="0"/>
              <a:t>how</a:t>
            </a:r>
            <a:r>
              <a:rPr lang="en-US" baseline="0" dirty="0"/>
              <a:t> the content will learned. </a:t>
            </a:r>
          </a:p>
          <a:p>
            <a:endParaRPr lang="en-US" dirty="0"/>
          </a:p>
        </p:txBody>
      </p:sp>
      <p:sp>
        <p:nvSpPr>
          <p:cNvPr id="4" name="Slide Number Placeholder 3"/>
          <p:cNvSpPr>
            <a:spLocks noGrp="1"/>
          </p:cNvSpPr>
          <p:nvPr>
            <p:ph type="sldNum" sz="quarter" idx="10"/>
          </p:nvPr>
        </p:nvSpPr>
        <p:spPr/>
        <p:txBody>
          <a:bodyPr/>
          <a:lstStyle/>
          <a:p>
            <a:fld id="{FC34525B-D21B-43DD-8E00-D1F18E1A4DB0}" type="slidenum">
              <a:rPr lang="en-US" smtClean="0"/>
              <a:pPr/>
              <a:t>76</a:t>
            </a:fld>
            <a:endParaRPr lang="en-US"/>
          </a:p>
        </p:txBody>
      </p:sp>
      <p:sp>
        <p:nvSpPr>
          <p:cNvPr id="5" name="Footer Placeholder 4"/>
          <p:cNvSpPr>
            <a:spLocks noGrp="1"/>
          </p:cNvSpPr>
          <p:nvPr>
            <p:ph type="ftr" sz="quarter" idx="11"/>
          </p:nvPr>
        </p:nvSpPr>
        <p:spPr/>
        <p:txBody>
          <a:bodyPr/>
          <a:lstStyle/>
          <a:p>
            <a:r>
              <a:rPr lang="en-US"/>
              <a:t>ELPS Instructional Tool                                                           Copyright Texas Education Agency 2013</a:t>
            </a:r>
          </a:p>
        </p:txBody>
      </p:sp>
      <p:sp>
        <p:nvSpPr>
          <p:cNvPr id="8" name="Date Placeholder 7"/>
          <p:cNvSpPr>
            <a:spLocks noGrp="1"/>
          </p:cNvSpPr>
          <p:nvPr>
            <p:ph type="dt" idx="12"/>
          </p:nvPr>
        </p:nvSpPr>
        <p:spPr/>
        <p:txBody>
          <a:bodyPr/>
          <a:lstStyle/>
          <a:p>
            <a:endParaRPr lang="en-US"/>
          </a:p>
        </p:txBody>
      </p:sp>
    </p:spTree>
    <p:extLst>
      <p:ext uri="{BB962C8B-B14F-4D97-AF65-F5344CB8AC3E}">
        <p14:creationId xmlns:p14="http://schemas.microsoft.com/office/powerpoint/2010/main" val="17708290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bwMode="auto">
          <a:xfrm>
            <a:off x="3995217" y="8885641"/>
            <a:ext cx="3056414" cy="469461"/>
          </a:xfrm>
          <a:ln>
            <a:miter lim="800000"/>
            <a:headEnd/>
            <a:tailEnd/>
          </a:ln>
        </p:spPr>
        <p:txBody>
          <a:bodyPr wrap="square" lIns="91471" tIns="45734" rIns="91471" bIns="45734" numCol="1" anchorCtr="0" compatLnSpc="1">
            <a:prstTxWarp prst="textNoShape">
              <a:avLst/>
            </a:prstTxWarp>
          </a:bodyPr>
          <a:lstStyle/>
          <a:p>
            <a:pPr fontAlgn="base">
              <a:spcBef>
                <a:spcPct val="0"/>
              </a:spcBef>
              <a:spcAft>
                <a:spcPct val="0"/>
              </a:spcAft>
              <a:defRPr/>
            </a:pPr>
            <a:fld id="{2A4FB3A6-389B-4961-A1D4-4C4B35B1994A}" type="slidenum">
              <a:rPr lang="en-US" smtClean="0"/>
              <a:pPr fontAlgn="base">
                <a:spcBef>
                  <a:spcPct val="0"/>
                </a:spcBef>
                <a:spcAft>
                  <a:spcPct val="0"/>
                </a:spcAft>
                <a:defRPr/>
              </a:pPr>
              <a:t>77</a:t>
            </a:fld>
            <a:endParaRPr lang="en-US"/>
          </a:p>
        </p:txBody>
      </p:sp>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Share with your campus group these reflections.</a:t>
            </a:r>
          </a:p>
          <a:p>
            <a:pPr eaLnBrk="1" hangingPunct="1">
              <a:spcBef>
                <a:spcPct val="0"/>
              </a:spcBef>
            </a:pPr>
            <a:endParaRPr lang="en-US" dirty="0"/>
          </a:p>
          <a:p>
            <a:pPr eaLnBrk="1" hangingPunct="1">
              <a:lnSpc>
                <a:spcPct val="110000"/>
              </a:lnSpc>
              <a:spcBef>
                <a:spcPct val="0"/>
              </a:spcBef>
            </a:pPr>
            <a:r>
              <a:rPr lang="en-US" b="1" dirty="0">
                <a:ea typeface="ＭＳ Ｐゴシック" pitchFamily="34" charset="-128"/>
              </a:rPr>
              <a:t>Goal:</a:t>
            </a:r>
          </a:p>
          <a:p>
            <a:pPr eaLnBrk="1" hangingPunct="1">
              <a:lnSpc>
                <a:spcPct val="110000"/>
              </a:lnSpc>
              <a:spcBef>
                <a:spcPct val="0"/>
              </a:spcBef>
            </a:pPr>
            <a:r>
              <a:rPr lang="en-US" dirty="0">
                <a:ea typeface="ＭＳ Ｐゴシック" pitchFamily="34" charset="-128"/>
              </a:rPr>
              <a:t>To conduct a framed oral recap</a:t>
            </a:r>
            <a:endParaRPr lang="en-US" dirty="0">
              <a:solidFill>
                <a:srgbClr val="000000"/>
              </a:solidFill>
              <a:ea typeface="ＭＳ Ｐゴシック" pitchFamily="34" charset="-128"/>
            </a:endParaRPr>
          </a:p>
          <a:p>
            <a:pPr eaLnBrk="1" hangingPunct="1">
              <a:lnSpc>
                <a:spcPct val="110000"/>
              </a:lnSpc>
              <a:spcBef>
                <a:spcPct val="0"/>
              </a:spcBef>
            </a:pPr>
            <a:endParaRPr lang="en-US" dirty="0">
              <a:solidFill>
                <a:srgbClr val="000000"/>
              </a:solidFill>
              <a:ea typeface="ＭＳ Ｐゴシック" pitchFamily="34" charset="-128"/>
            </a:endParaRPr>
          </a:p>
          <a:p>
            <a:pPr eaLnBrk="1" hangingPunct="1">
              <a:lnSpc>
                <a:spcPct val="110000"/>
              </a:lnSpc>
              <a:spcBef>
                <a:spcPct val="0"/>
              </a:spcBef>
            </a:pPr>
            <a:r>
              <a:rPr lang="en-US" b="1" dirty="0">
                <a:solidFill>
                  <a:srgbClr val="000000"/>
                </a:solidFill>
                <a:ea typeface="ＭＳ Ｐゴシック" pitchFamily="34" charset="-128"/>
              </a:rPr>
              <a:t>Processes:</a:t>
            </a:r>
          </a:p>
          <a:p>
            <a:pPr>
              <a:lnSpc>
                <a:spcPct val="110000"/>
              </a:lnSpc>
              <a:spcBef>
                <a:spcPct val="0"/>
              </a:spcBef>
              <a:spcAft>
                <a:spcPts val="612"/>
              </a:spcAft>
              <a:buFont typeface="Calibri" pitchFamily="34" charset="0"/>
              <a:buAutoNum type="arabicPeriod"/>
            </a:pPr>
            <a:r>
              <a:rPr lang="en-US" dirty="0">
                <a:solidFill>
                  <a:srgbClr val="000000"/>
                </a:solidFill>
                <a:ea typeface="ＭＳ Ｐゴシック" pitchFamily="34" charset="-128"/>
              </a:rPr>
              <a:t> Read the slide to the participants.</a:t>
            </a:r>
          </a:p>
          <a:p>
            <a:pPr>
              <a:lnSpc>
                <a:spcPct val="110000"/>
              </a:lnSpc>
              <a:spcBef>
                <a:spcPct val="0"/>
              </a:spcBef>
              <a:spcAft>
                <a:spcPts val="612"/>
              </a:spcAft>
              <a:buFont typeface="Calibri" pitchFamily="34" charset="0"/>
              <a:buAutoNum type="arabicPeriod"/>
            </a:pPr>
            <a:r>
              <a:rPr lang="en-US" dirty="0">
                <a:solidFill>
                  <a:srgbClr val="000000"/>
                </a:solidFill>
                <a:ea typeface="ＭＳ Ｐゴシック" pitchFamily="34" charset="-128"/>
              </a:rPr>
              <a:t> Have participants use the stem to share with a partner.</a:t>
            </a:r>
          </a:p>
          <a:p>
            <a:pPr>
              <a:lnSpc>
                <a:spcPct val="110000"/>
              </a:lnSpc>
              <a:spcBef>
                <a:spcPct val="0"/>
              </a:spcBef>
              <a:spcAft>
                <a:spcPts val="612"/>
              </a:spcAft>
              <a:buFont typeface="Calibri" pitchFamily="34" charset="0"/>
              <a:buAutoNum type="arabicPeriod"/>
            </a:pPr>
            <a:r>
              <a:rPr lang="en-US" dirty="0">
                <a:solidFill>
                  <a:srgbClr val="000000"/>
                </a:solidFill>
                <a:ea typeface="ＭＳ Ｐゴシック" pitchFamily="34" charset="-128"/>
              </a:rPr>
              <a:t> Have participants write their responses on a post-it note and put them on the door when leaving.</a:t>
            </a:r>
            <a:endParaRPr lang="en-US" dirty="0">
              <a:ea typeface="ＭＳ Ｐゴシック" pitchFamily="34" charset="-128"/>
            </a:endParaRPr>
          </a:p>
          <a:p>
            <a:endParaRPr lang="en-US" dirty="0"/>
          </a:p>
          <a:p>
            <a:pPr eaLnBrk="1" hangingPunct="1">
              <a:spcBef>
                <a:spcPct val="0"/>
              </a:spcBef>
            </a:pP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z="800" dirty="0"/>
              <a:t>ELPS Instructional Tool                                                         </a:t>
            </a:r>
          </a:p>
        </p:txBody>
      </p:sp>
      <p:sp>
        <p:nvSpPr>
          <p:cNvPr id="5" name="Slide Number Placeholder 4"/>
          <p:cNvSpPr>
            <a:spLocks noGrp="1"/>
          </p:cNvSpPr>
          <p:nvPr>
            <p:ph type="sldNum" sz="quarter" idx="11"/>
          </p:nvPr>
        </p:nvSpPr>
        <p:spPr/>
        <p:txBody>
          <a:bodyPr/>
          <a:lstStyle/>
          <a:p>
            <a:fld id="{A0F5D814-FB80-4282-968A-1C16CD8D57AA}" type="slidenum">
              <a:rPr lang="en-US" smtClean="0"/>
              <a:pPr/>
              <a:t>78</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pPr defTabSz="936568"/>
            <a:fld id="{4732E1A7-E4F7-480A-BD61-F699CFC2F0DD}" type="slidenum">
              <a:rPr lang="en-US" smtClean="0">
                <a:latin typeface="Arial" charset="0"/>
              </a:rPr>
              <a:pPr defTabSz="936568"/>
              <a:t>79</a:t>
            </a:fld>
            <a:endParaRPr lang="en-US" dirty="0">
              <a:latin typeface="Arial"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dirty="0">
              <a:latin typeface="Arial" charset="0"/>
            </a:endParaRPr>
          </a:p>
        </p:txBody>
      </p:sp>
      <p:sp>
        <p:nvSpPr>
          <p:cNvPr id="5" name="Footer Placeholder 4"/>
          <p:cNvSpPr>
            <a:spLocks noGrp="1"/>
          </p:cNvSpPr>
          <p:nvPr>
            <p:ph type="ftr" sz="quarter" idx="10"/>
          </p:nvPr>
        </p:nvSpPr>
        <p:spPr/>
        <p:txBody>
          <a:bodyPr/>
          <a:lstStyle/>
          <a:p>
            <a:r>
              <a:rPr lang="en-US" sz="800" dirty="0"/>
              <a:t>ELPS Instructional Tool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Tabs</a:t>
            </a:r>
          </a:p>
          <a:p>
            <a:r>
              <a:rPr lang="en-US" dirty="0"/>
              <a:t>Sticky notes to tab pages in the tool</a:t>
            </a:r>
          </a:p>
          <a:p>
            <a:r>
              <a:rPr lang="en-US" dirty="0"/>
              <a:t>Chart tablet</a:t>
            </a:r>
          </a:p>
          <a:p>
            <a:r>
              <a:rPr lang="en-US" dirty="0"/>
              <a:t>Copy and cut the puzzle</a:t>
            </a:r>
          </a:p>
          <a:p>
            <a:r>
              <a:rPr lang="en-US" dirty="0"/>
              <a:t>Print 20 dice on index paper, cut and glue, 1-2 per group</a:t>
            </a:r>
          </a:p>
          <a:p>
            <a:r>
              <a:rPr lang="en-US" dirty="0"/>
              <a:t>Prepare cards/envelops to cut and separate content and language objectives on a T-Chart.</a:t>
            </a:r>
          </a:p>
          <a:p>
            <a:r>
              <a:rPr lang="en-US" dirty="0"/>
              <a:t>Create/Print a T-Chart</a:t>
            </a:r>
          </a:p>
          <a:p>
            <a:r>
              <a:rPr lang="en-US" dirty="0"/>
              <a:t>Print page wit ELPS section C</a:t>
            </a:r>
          </a:p>
          <a:p>
            <a:r>
              <a:rPr lang="en-US" dirty="0"/>
              <a:t>Have newspapers or story books 2 per table</a:t>
            </a:r>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80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sz="1400" b="1" dirty="0"/>
              <a:t>Highlight or Mention:</a:t>
            </a:r>
          </a:p>
          <a:p>
            <a:pPr eaLnBrk="1" hangingPunct="1">
              <a:buFontTx/>
              <a:buChar char="•"/>
            </a:pPr>
            <a:r>
              <a:rPr lang="en-US" sz="1400" dirty="0"/>
              <a:t> There are 4 main section to the ELPS: Big Ideas, Big Responsibilities, Student Expectations, and Language Levels. </a:t>
            </a:r>
          </a:p>
          <a:p>
            <a:pPr eaLnBrk="1" hangingPunct="1">
              <a:buFontTx/>
              <a:buChar char="•"/>
            </a:pPr>
            <a:endParaRPr lang="en-US" sz="1400" dirty="0"/>
          </a:p>
          <a:p>
            <a:pPr eaLnBrk="1" hangingPunct="1">
              <a:buFontTx/>
              <a:buNone/>
            </a:pPr>
            <a:r>
              <a:rPr lang="en-US" sz="1400" b="1" dirty="0"/>
              <a:t>Processing Activity:</a:t>
            </a:r>
          </a:p>
          <a:p>
            <a:pPr eaLnBrk="1" hangingPunct="1">
              <a:buFontTx/>
              <a:buNone/>
            </a:pPr>
            <a:r>
              <a:rPr lang="en-US" sz="1400" b="1" dirty="0"/>
              <a:t>First: </a:t>
            </a:r>
            <a:r>
              <a:rPr lang="en-US" sz="1400" dirty="0"/>
              <a:t>Presenter will teach only the titles of each quadrant using hands motions.</a:t>
            </a:r>
          </a:p>
          <a:p>
            <a:pPr eaLnBrk="1" hangingPunct="1">
              <a:buFontTx/>
              <a:buNone/>
            </a:pPr>
            <a:endParaRPr lang="en-US" sz="1400" b="1" dirty="0"/>
          </a:p>
          <a:p>
            <a:pPr eaLnBrk="1" hangingPunct="1">
              <a:buFontTx/>
              <a:buNone/>
            </a:pPr>
            <a:r>
              <a:rPr lang="en-US" sz="1400" b="1" dirty="0"/>
              <a:t>Second: </a:t>
            </a:r>
            <a:r>
              <a:rPr lang="en-US" sz="1400" dirty="0"/>
              <a:t>Presenter will add the information of each quadrant and will model how to remember the content.</a:t>
            </a:r>
          </a:p>
          <a:p>
            <a:pPr eaLnBrk="1" hangingPunct="1">
              <a:buFontTx/>
              <a:buNone/>
            </a:pPr>
            <a:endParaRPr lang="en-US" sz="1400" b="1" dirty="0"/>
          </a:p>
          <a:p>
            <a:pPr eaLnBrk="1" hangingPunct="1">
              <a:buFontTx/>
              <a:buNone/>
            </a:pPr>
            <a:r>
              <a:rPr lang="en-US" sz="1400" b="1" dirty="0"/>
              <a:t>Say: </a:t>
            </a:r>
            <a:r>
              <a:rPr lang="en-US" sz="1400" dirty="0"/>
              <a:t>You will now use your body as a graphic organize to remember the main sections. Practice with the graphic organizer as a group, then with a partner:</a:t>
            </a:r>
          </a:p>
          <a:p>
            <a:pPr eaLnBrk="1" hangingPunct="1"/>
            <a:r>
              <a:rPr lang="en-US" sz="1400" dirty="0"/>
              <a:t>    1. Big ideas – right eye</a:t>
            </a:r>
          </a:p>
          <a:p>
            <a:pPr eaLnBrk="1" hangingPunct="1"/>
            <a:r>
              <a:rPr lang="en-US" sz="1400" dirty="0"/>
              <a:t>    2. Big responsibilities – left eye</a:t>
            </a:r>
          </a:p>
          <a:p>
            <a:pPr eaLnBrk="1" hangingPunct="1"/>
            <a:r>
              <a:rPr lang="en-US" sz="1400" dirty="0"/>
              <a:t>    3. Student expectations – right hand/5 fingers</a:t>
            </a:r>
          </a:p>
          <a:p>
            <a:pPr eaLnBrk="1" hangingPunct="1"/>
            <a:r>
              <a:rPr lang="en-US" sz="1400" dirty="0"/>
              <a:t>    4. Language levels – left hand/5 fingers</a:t>
            </a:r>
          </a:p>
          <a:p>
            <a:pPr eaLnBrk="1" hangingPunct="1"/>
            <a:endParaRPr lang="en-US" sz="1400" dirty="0"/>
          </a:p>
          <a:p>
            <a:pPr eaLnBrk="1" hangingPunct="1">
              <a:buSzPct val="120000"/>
              <a:buFont typeface="Arial" pitchFamily="34" charset="0"/>
              <a:buChar char="•"/>
            </a:pPr>
            <a:r>
              <a:rPr lang="en-US" sz="1400" dirty="0"/>
              <a:t>Provide a graphic organizer for participants to complete each quadrant.</a:t>
            </a:r>
          </a:p>
          <a:p>
            <a:pPr eaLnBrk="1" hangingPunct="1"/>
            <a:endParaRPr lang="en-US" sz="1400"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249">
              <a:defRPr/>
            </a:pPr>
            <a:r>
              <a:rPr lang="en-US" b="1" dirty="0"/>
              <a:t>Use this last slide as a Handout</a:t>
            </a:r>
            <a:r>
              <a:rPr lang="en-US" b="1" baseline="0" dirty="0"/>
              <a:t> for the activity on slide # ELPS … a Framework </a:t>
            </a:r>
            <a:endParaRPr lang="en-US" b="1" dirty="0"/>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81</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Use this last slide as a Handout</a:t>
            </a:r>
            <a:r>
              <a:rPr lang="en-US" b="1" baseline="0" dirty="0"/>
              <a:t> for the activity on slide # 8 ELPS … a Framework </a:t>
            </a:r>
            <a:endParaRPr lang="en-US" b="1" dirty="0"/>
          </a:p>
        </p:txBody>
      </p:sp>
      <p:sp>
        <p:nvSpPr>
          <p:cNvPr id="4" name="Slide Number Placeholder 3"/>
          <p:cNvSpPr>
            <a:spLocks noGrp="1"/>
          </p:cNvSpPr>
          <p:nvPr>
            <p:ph type="sldNum" sz="quarter" idx="10"/>
          </p:nvPr>
        </p:nvSpPr>
        <p:spPr/>
        <p:txBody>
          <a:bodyPr/>
          <a:lstStyle/>
          <a:p>
            <a:fld id="{94C344ED-A9AC-40E6-BE53-655FAB66392A}" type="slidenum">
              <a:rPr lang="en-US" smtClean="0"/>
              <a:pPr/>
              <a:t>82</a:t>
            </a:fld>
            <a:endParaRPr lang="en-US" dirty="0"/>
          </a:p>
        </p:txBody>
      </p:sp>
      <p:sp>
        <p:nvSpPr>
          <p:cNvPr id="5" name="Footer Placeholder 4"/>
          <p:cNvSpPr>
            <a:spLocks noGrp="1"/>
          </p:cNvSpPr>
          <p:nvPr>
            <p:ph type="ftr" sz="quarter" idx="11"/>
          </p:nvPr>
        </p:nvSpPr>
        <p:spPr/>
        <p:txBody>
          <a:bodyPr/>
          <a:lstStyle/>
          <a:p>
            <a:r>
              <a:rPr lang="en-US"/>
              <a:t>ELPS Instructional Tool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Processing Activity: "High Five”. </a:t>
            </a:r>
            <a:endParaRPr lang="en-US" dirty="0"/>
          </a:p>
          <a:p>
            <a:endParaRPr lang="en-US" b="1" dirty="0"/>
          </a:p>
          <a:p>
            <a:r>
              <a:rPr lang="en-US" b="1" dirty="0"/>
              <a:t>Presenter: </a:t>
            </a:r>
            <a:r>
              <a:rPr lang="en-US" dirty="0"/>
              <a:t>Go find a partner, “High five” with him/her. </a:t>
            </a:r>
            <a:r>
              <a:rPr lang="en-US" b="1" dirty="0"/>
              <a:t>Have a </a:t>
            </a:r>
            <a:r>
              <a:rPr lang="en-US" dirty="0"/>
              <a:t>discussion of </a:t>
            </a:r>
            <a:r>
              <a:rPr lang="en-US" b="1" dirty="0"/>
              <a:t>what the ELPS mean, and what they mean to you, </a:t>
            </a:r>
            <a:r>
              <a:rPr lang="en-US" dirty="0"/>
              <a:t>then share with the group what you discussed.</a:t>
            </a:r>
          </a:p>
          <a:p>
            <a:endParaRPr lang="en-US" dirty="0"/>
          </a:p>
          <a:p>
            <a:r>
              <a:rPr lang="en-US" b="1" dirty="0"/>
              <a:t>Presenter: </a:t>
            </a:r>
            <a:r>
              <a:rPr lang="en-US" dirty="0"/>
              <a:t>The</a:t>
            </a:r>
            <a:r>
              <a:rPr lang="en-US" b="1" dirty="0"/>
              <a:t> </a:t>
            </a:r>
            <a:r>
              <a:rPr lang="en-US" dirty="0"/>
              <a:t>purpose of this activity is to see </a:t>
            </a:r>
            <a:r>
              <a:rPr lang="en-US" b="1" dirty="0"/>
              <a:t>if we are addressing the needs of ELL's as we understand it</a:t>
            </a:r>
            <a:r>
              <a:rPr lang="en-US" dirty="0"/>
              <a:t>, to reflect and think and ask yourself: </a:t>
            </a:r>
          </a:p>
          <a:p>
            <a:pPr>
              <a:buFont typeface="Arial" pitchFamily="34" charset="0"/>
              <a:buChar char="•"/>
            </a:pPr>
            <a:endParaRPr lang="en-US" dirty="0"/>
          </a:p>
          <a:p>
            <a:pPr>
              <a:buFont typeface="Arial" pitchFamily="34" charset="0"/>
              <a:buChar char="•"/>
            </a:pPr>
            <a:r>
              <a:rPr lang="en-US" dirty="0"/>
              <a:t>"How are we addressing the needs of ELL's students at my campus?”, </a:t>
            </a:r>
          </a:p>
          <a:p>
            <a:pPr>
              <a:buFont typeface="Arial" pitchFamily="34" charset="0"/>
              <a:buChar char="•"/>
            </a:pPr>
            <a:r>
              <a:rPr lang="en-US" dirty="0"/>
              <a:t>"What are we doing to instruct them?” </a:t>
            </a:r>
          </a:p>
          <a:p>
            <a:endParaRPr lang="en-US" dirty="0"/>
          </a:p>
          <a:p>
            <a:r>
              <a:rPr lang="en-US" dirty="0"/>
              <a:t> This is a tool that you need to share with your co-workers. It is for all educators.</a:t>
            </a:r>
          </a:p>
          <a:p>
            <a:endParaRPr lang="en-US" dirty="0"/>
          </a:p>
        </p:txBody>
      </p:sp>
      <p:sp>
        <p:nvSpPr>
          <p:cNvPr id="4" name="Footer Placeholder 3"/>
          <p:cNvSpPr>
            <a:spLocks noGrp="1"/>
          </p:cNvSpPr>
          <p:nvPr>
            <p:ph type="ftr" sz="quarter" idx="10"/>
          </p:nvPr>
        </p:nvSpPr>
        <p:spPr/>
        <p:txBody>
          <a:bodyPr/>
          <a:lstStyle/>
          <a:p>
            <a:r>
              <a:rPr lang="en-US"/>
              <a:t>ELPS Instructional Tool                                                         </a:t>
            </a:r>
          </a:p>
        </p:txBody>
      </p:sp>
      <p:sp>
        <p:nvSpPr>
          <p:cNvPr id="5" name="Slide Number Placeholder 4"/>
          <p:cNvSpPr>
            <a:spLocks noGrp="1"/>
          </p:cNvSpPr>
          <p:nvPr>
            <p:ph type="sldNum" sz="quarter" idx="11"/>
          </p:nvPr>
        </p:nvSpPr>
        <p:spPr/>
        <p:txBody>
          <a:bodyPr/>
          <a:lstStyle/>
          <a:p>
            <a:fld id="{AC2CE04E-464E-4520-95D2-75104473730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172200" y="6492875"/>
            <a:ext cx="2667000" cy="365125"/>
          </a:xfrm>
        </p:spPr>
        <p:txBody>
          <a:bodyPr/>
          <a:lstStyle>
            <a:lvl1pPr>
              <a:defRPr sz="1000"/>
            </a:lvl1pPr>
          </a:lstStyle>
          <a:p>
            <a:r>
              <a:rPr lang="en-US" dirty="0"/>
              <a:t>1</a:t>
            </a:r>
          </a:p>
        </p:txBody>
      </p:sp>
      <p:sp>
        <p:nvSpPr>
          <p:cNvPr id="8" name="Date Placeholder 3"/>
          <p:cNvSpPr>
            <a:spLocks noGrp="1"/>
          </p:cNvSpPr>
          <p:nvPr>
            <p:ph type="dt" sz="half" idx="10"/>
          </p:nvPr>
        </p:nvSpPr>
        <p:spPr>
          <a:xfrm>
            <a:off x="533400" y="6553200"/>
            <a:ext cx="2667000" cy="273049"/>
          </a:xfrm>
          <a:prstGeom prst="rect">
            <a:avLst/>
          </a:prstGeom>
        </p:spPr>
        <p:txBody>
          <a:bodyPr/>
          <a:lstStyle>
            <a:lvl1pPr>
              <a:defRPr/>
            </a:lvl1pPr>
          </a:lstStyle>
          <a:p>
            <a:pPr algn="r"/>
            <a:endParaRPr lang="en-US" dirty="0"/>
          </a:p>
        </p:txBody>
      </p:sp>
      <p:sp>
        <p:nvSpPr>
          <p:cNvPr id="10" name="Footer Placeholder 4"/>
          <p:cNvSpPr>
            <a:spLocks noGrp="1"/>
          </p:cNvSpPr>
          <p:nvPr>
            <p:ph type="ftr" sz="quarter" idx="3"/>
          </p:nvPr>
        </p:nvSpPr>
        <p:spPr>
          <a:xfrm>
            <a:off x="3276600" y="6553200"/>
            <a:ext cx="2743200" cy="304800"/>
          </a:xfrm>
          <a:prstGeom prst="rect">
            <a:avLst/>
          </a:prstGeom>
        </p:spPr>
        <p:txBody>
          <a:bodyPr vert="horz" lIns="91440" tIns="45720" rIns="91440" bIns="45720" rtlCol="0" anchor="ctr"/>
          <a:lstStyle>
            <a:lvl1pPr algn="ctr">
              <a:defRPr sz="1000" smtClean="0">
                <a:solidFill>
                  <a:schemeClr val="tx1"/>
                </a:solidFill>
              </a:defRPr>
            </a:lvl1pPr>
          </a:lstStyle>
          <a:p>
            <a:r>
              <a:rPr lang="en-US" dirty="0"/>
              <a:t>Division of Instructional Support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400800" y="6553200"/>
            <a:ext cx="2514600" cy="304800"/>
          </a:xfrm>
        </p:spPr>
        <p:txBody>
          <a:bodyPr/>
          <a:lstStyle>
            <a:lvl1pPr>
              <a:defRPr sz="1000" smtClean="0"/>
            </a:lvl1pPr>
          </a:lstStyle>
          <a:p>
            <a:pPr>
              <a:defRPr/>
            </a:pPr>
            <a:endParaRPr lang="en-US" dirty="0"/>
          </a:p>
        </p:txBody>
      </p:sp>
      <p:sp>
        <p:nvSpPr>
          <p:cNvPr id="10" name="Date Placeholder 3"/>
          <p:cNvSpPr>
            <a:spLocks noGrp="1"/>
          </p:cNvSpPr>
          <p:nvPr>
            <p:ph type="dt" sz="half" idx="10"/>
          </p:nvPr>
        </p:nvSpPr>
        <p:spPr>
          <a:xfrm>
            <a:off x="533400" y="6553200"/>
            <a:ext cx="2667000" cy="273049"/>
          </a:xfrm>
          <a:prstGeom prst="rect">
            <a:avLst/>
          </a:prstGeom>
        </p:spPr>
        <p:txBody>
          <a:bodyPr/>
          <a:lstStyle>
            <a:lvl1pPr>
              <a:defRPr sz="1000"/>
            </a:lvl1pPr>
          </a:lstStyle>
          <a:p>
            <a:pPr algn="r"/>
            <a:endParaRPr lang="en-US" dirty="0"/>
          </a:p>
        </p:txBody>
      </p:sp>
      <p:sp>
        <p:nvSpPr>
          <p:cNvPr id="6" name="Footer Placeholder 4"/>
          <p:cNvSpPr>
            <a:spLocks noGrp="1"/>
          </p:cNvSpPr>
          <p:nvPr>
            <p:ph type="ftr" sz="quarter" idx="3"/>
          </p:nvPr>
        </p:nvSpPr>
        <p:spPr>
          <a:xfrm>
            <a:off x="3276600" y="6553200"/>
            <a:ext cx="2743200" cy="304800"/>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r>
              <a:rPr lang="en-US" dirty="0"/>
              <a:t>Division of Instructional Support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xfrm>
            <a:off x="6172200" y="6553200"/>
            <a:ext cx="2667000" cy="304800"/>
          </a:xfrm>
        </p:spPr>
        <p:txBody>
          <a:bodyPr/>
          <a:lstStyle>
            <a:lvl1pPr>
              <a:defRPr/>
            </a:lvl1pPr>
          </a:lstStyle>
          <a:p>
            <a:endParaRPr lang="en-US" dirty="0"/>
          </a:p>
        </p:txBody>
      </p:sp>
      <p:sp>
        <p:nvSpPr>
          <p:cNvPr id="8" name="Date Placeholder 3"/>
          <p:cNvSpPr>
            <a:spLocks noGrp="1"/>
          </p:cNvSpPr>
          <p:nvPr>
            <p:ph type="dt" sz="half" idx="10"/>
          </p:nvPr>
        </p:nvSpPr>
        <p:spPr>
          <a:xfrm>
            <a:off x="533400" y="6584951"/>
            <a:ext cx="2667000" cy="273049"/>
          </a:xfrm>
          <a:prstGeom prst="rect">
            <a:avLst/>
          </a:prstGeom>
        </p:spPr>
        <p:txBody>
          <a:bodyPr/>
          <a:lstStyle>
            <a:lvl1pPr>
              <a:defRPr sz="1000"/>
            </a:lvl1pPr>
          </a:lstStyle>
          <a:p>
            <a:pPr algn="r"/>
            <a:endParaRPr lang="en-US" dirty="0"/>
          </a:p>
        </p:txBody>
      </p:sp>
      <p:sp>
        <p:nvSpPr>
          <p:cNvPr id="9" name="Footer Placeholder 4"/>
          <p:cNvSpPr>
            <a:spLocks noGrp="1"/>
          </p:cNvSpPr>
          <p:nvPr>
            <p:ph type="ftr" sz="quarter" idx="3"/>
          </p:nvPr>
        </p:nvSpPr>
        <p:spPr>
          <a:xfrm>
            <a:off x="3276600" y="6553200"/>
            <a:ext cx="2743200" cy="304800"/>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r>
              <a:rPr lang="en-US" dirty="0"/>
              <a:t>Division of Instructional Support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txBox="1">
            <a:spLocks/>
          </p:cNvSpPr>
          <p:nvPr userDrawn="1"/>
        </p:nvSpPr>
        <p:spPr>
          <a:xfrm>
            <a:off x="6172200" y="6324600"/>
            <a:ext cx="2667000" cy="381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Date Placeholder 3"/>
          <p:cNvSpPr>
            <a:spLocks noGrp="1"/>
          </p:cNvSpPr>
          <p:nvPr>
            <p:ph type="dt" sz="half" idx="10"/>
          </p:nvPr>
        </p:nvSpPr>
        <p:spPr>
          <a:xfrm>
            <a:off x="533400" y="6553200"/>
            <a:ext cx="2667000" cy="273049"/>
          </a:xfrm>
          <a:prstGeom prst="rect">
            <a:avLst/>
          </a:prstGeom>
        </p:spPr>
        <p:txBody>
          <a:bodyPr/>
          <a:lstStyle>
            <a:lvl1pPr>
              <a:defRPr/>
            </a:lvl1pPr>
          </a:lstStyle>
          <a:p>
            <a:pPr algn="r"/>
            <a:endParaRPr lang="en-US" dirty="0"/>
          </a:p>
        </p:txBody>
      </p:sp>
      <p:sp>
        <p:nvSpPr>
          <p:cNvPr id="10" name="Slide Number Placeholder 5"/>
          <p:cNvSpPr>
            <a:spLocks noGrp="1"/>
          </p:cNvSpPr>
          <p:nvPr>
            <p:ph type="sldNum" sz="quarter" idx="12"/>
          </p:nvPr>
        </p:nvSpPr>
        <p:spPr>
          <a:xfrm>
            <a:off x="6172200" y="6553199"/>
            <a:ext cx="2667000" cy="304801"/>
          </a:xfrm>
        </p:spPr>
        <p:txBody>
          <a:bodyPr/>
          <a:lstStyle>
            <a:lvl1pPr>
              <a:defRPr sz="1000"/>
            </a:lvl1pPr>
          </a:lstStyle>
          <a:p>
            <a:r>
              <a:rPr lang="en-US" dirty="0"/>
              <a:t>1</a:t>
            </a:r>
          </a:p>
        </p:txBody>
      </p:sp>
      <p:sp>
        <p:nvSpPr>
          <p:cNvPr id="11" name="Footer Placeholder 4"/>
          <p:cNvSpPr>
            <a:spLocks noGrp="1"/>
          </p:cNvSpPr>
          <p:nvPr>
            <p:ph type="ftr" sz="quarter" idx="3"/>
          </p:nvPr>
        </p:nvSpPr>
        <p:spPr>
          <a:xfrm>
            <a:off x="3276600" y="6553200"/>
            <a:ext cx="2743200" cy="304800"/>
          </a:xfrm>
          <a:prstGeom prst="rect">
            <a:avLst/>
          </a:prstGeom>
        </p:spPr>
        <p:txBody>
          <a:bodyPr vert="horz" lIns="91440" tIns="45720" rIns="91440" bIns="45720" rtlCol="0" anchor="ctr"/>
          <a:lstStyle>
            <a:lvl1pPr algn="ctr">
              <a:defRPr sz="1000" smtClean="0">
                <a:solidFill>
                  <a:schemeClr val="tx1"/>
                </a:solidFill>
              </a:defRPr>
            </a:lvl1pPr>
          </a:lstStyle>
          <a:p>
            <a:r>
              <a:rPr lang="en-US" dirty="0"/>
              <a:t>Division of Instructional Support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6172200" y="6553200"/>
            <a:ext cx="2667000" cy="304800"/>
          </a:xfrm>
        </p:spPr>
        <p:txBody>
          <a:bodyPr/>
          <a:lstStyle>
            <a:lvl1pPr>
              <a:defRPr/>
            </a:lvl1pPr>
          </a:lstStyle>
          <a:p>
            <a:endParaRPr lang="en-US" dirty="0"/>
          </a:p>
        </p:txBody>
      </p:sp>
      <p:sp>
        <p:nvSpPr>
          <p:cNvPr id="10" name="Date Placeholder 3"/>
          <p:cNvSpPr>
            <a:spLocks noGrp="1"/>
          </p:cNvSpPr>
          <p:nvPr>
            <p:ph type="dt" sz="half" idx="10"/>
          </p:nvPr>
        </p:nvSpPr>
        <p:spPr>
          <a:xfrm>
            <a:off x="533400" y="6553200"/>
            <a:ext cx="2667000" cy="273049"/>
          </a:xfrm>
          <a:prstGeom prst="rect">
            <a:avLst/>
          </a:prstGeom>
        </p:spPr>
        <p:txBody>
          <a:bodyPr/>
          <a:lstStyle>
            <a:lvl1pPr>
              <a:defRPr/>
            </a:lvl1pPr>
          </a:lstStyle>
          <a:p>
            <a:pPr algn="r"/>
            <a:endParaRPr lang="en-US" dirty="0"/>
          </a:p>
        </p:txBody>
      </p:sp>
      <p:sp>
        <p:nvSpPr>
          <p:cNvPr id="9" name="Footer Placeholder 4"/>
          <p:cNvSpPr>
            <a:spLocks noGrp="1"/>
          </p:cNvSpPr>
          <p:nvPr>
            <p:ph type="ftr" sz="quarter" idx="3"/>
          </p:nvPr>
        </p:nvSpPr>
        <p:spPr>
          <a:xfrm>
            <a:off x="3276600" y="6553200"/>
            <a:ext cx="2743200" cy="304800"/>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r>
              <a:rPr lang="en-US" dirty="0"/>
              <a:t>Division of Instructional Support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6172200" y="6553200"/>
            <a:ext cx="2590800" cy="304800"/>
          </a:xfrm>
        </p:spPr>
        <p:txBody>
          <a:bodyPr/>
          <a:lstStyle>
            <a:lvl1pPr>
              <a:defRPr sz="1000"/>
            </a:lvl1pPr>
          </a:lstStyle>
          <a:p>
            <a:endParaRPr lang="en-US" dirty="0"/>
          </a:p>
        </p:txBody>
      </p:sp>
      <p:sp>
        <p:nvSpPr>
          <p:cNvPr id="12" name="Date Placeholder 3"/>
          <p:cNvSpPr>
            <a:spLocks noGrp="1"/>
          </p:cNvSpPr>
          <p:nvPr>
            <p:ph type="dt" sz="half" idx="10"/>
          </p:nvPr>
        </p:nvSpPr>
        <p:spPr>
          <a:xfrm>
            <a:off x="533400" y="6553200"/>
            <a:ext cx="2667000" cy="273049"/>
          </a:xfrm>
          <a:prstGeom prst="rect">
            <a:avLst/>
          </a:prstGeom>
        </p:spPr>
        <p:txBody>
          <a:bodyPr/>
          <a:lstStyle>
            <a:lvl1pPr>
              <a:defRPr sz="1000"/>
            </a:lvl1pPr>
          </a:lstStyle>
          <a:p>
            <a:pPr algn="r"/>
            <a:endParaRPr lang="en-US" dirty="0"/>
          </a:p>
        </p:txBody>
      </p:sp>
      <p:sp>
        <p:nvSpPr>
          <p:cNvPr id="10" name="Footer Placeholder 4"/>
          <p:cNvSpPr>
            <a:spLocks noGrp="1"/>
          </p:cNvSpPr>
          <p:nvPr>
            <p:ph type="ftr" sz="quarter" idx="13"/>
          </p:nvPr>
        </p:nvSpPr>
        <p:spPr>
          <a:xfrm>
            <a:off x="3276600" y="6553200"/>
            <a:ext cx="2743200" cy="304800"/>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r>
              <a:rPr lang="en-US" dirty="0"/>
              <a:t>Division of Instructional Support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a:xfrm>
            <a:off x="6400800" y="6553200"/>
            <a:ext cx="2514600" cy="304800"/>
          </a:xfrm>
        </p:spPr>
        <p:txBody>
          <a:bodyPr/>
          <a:lstStyle>
            <a:lvl1pPr>
              <a:defRPr/>
            </a:lvl1pPr>
          </a:lstStyle>
          <a:p>
            <a:endParaRPr lang="en-US" dirty="0"/>
          </a:p>
        </p:txBody>
      </p:sp>
      <p:sp>
        <p:nvSpPr>
          <p:cNvPr id="8" name="Date Placeholder 3"/>
          <p:cNvSpPr>
            <a:spLocks noGrp="1"/>
          </p:cNvSpPr>
          <p:nvPr>
            <p:ph type="dt" sz="half" idx="10"/>
          </p:nvPr>
        </p:nvSpPr>
        <p:spPr>
          <a:xfrm>
            <a:off x="533400" y="6553200"/>
            <a:ext cx="2667000" cy="273049"/>
          </a:xfrm>
          <a:prstGeom prst="rect">
            <a:avLst/>
          </a:prstGeom>
        </p:spPr>
        <p:txBody>
          <a:bodyPr/>
          <a:lstStyle>
            <a:lvl1pPr>
              <a:defRPr sz="1000"/>
            </a:lvl1pPr>
          </a:lstStyle>
          <a:p>
            <a:pPr algn="r"/>
            <a:endParaRPr lang="en-US" dirty="0"/>
          </a:p>
        </p:txBody>
      </p:sp>
      <p:sp>
        <p:nvSpPr>
          <p:cNvPr id="7" name="Footer Placeholder 4"/>
          <p:cNvSpPr>
            <a:spLocks noGrp="1"/>
          </p:cNvSpPr>
          <p:nvPr>
            <p:ph type="ftr" sz="quarter" idx="3"/>
          </p:nvPr>
        </p:nvSpPr>
        <p:spPr>
          <a:xfrm>
            <a:off x="3276600" y="6553200"/>
            <a:ext cx="2743200" cy="304800"/>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r>
              <a:rPr lang="en-US" dirty="0"/>
              <a:t>Division of Instructional Support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477000" y="6553200"/>
            <a:ext cx="2514600" cy="304800"/>
          </a:xfrm>
        </p:spPr>
        <p:txBody>
          <a:bodyPr/>
          <a:lstStyle>
            <a:lvl1pPr>
              <a:defRPr sz="1000"/>
            </a:lvl1pPr>
          </a:lstStyle>
          <a:p>
            <a:endParaRPr lang="en-US" dirty="0"/>
          </a:p>
        </p:txBody>
      </p:sp>
      <p:sp>
        <p:nvSpPr>
          <p:cNvPr id="6" name="Date Placeholder 3"/>
          <p:cNvSpPr>
            <a:spLocks noGrp="1"/>
          </p:cNvSpPr>
          <p:nvPr>
            <p:ph type="dt" sz="half" idx="10"/>
          </p:nvPr>
        </p:nvSpPr>
        <p:spPr>
          <a:xfrm>
            <a:off x="533400" y="6553200"/>
            <a:ext cx="2667000" cy="273049"/>
          </a:xfrm>
          <a:prstGeom prst="rect">
            <a:avLst/>
          </a:prstGeom>
        </p:spPr>
        <p:txBody>
          <a:bodyPr/>
          <a:lstStyle>
            <a:lvl1pPr>
              <a:defRPr sz="1000"/>
            </a:lvl1pPr>
          </a:lstStyle>
          <a:p>
            <a:pPr algn="r"/>
            <a:endParaRPr lang="en-US" dirty="0"/>
          </a:p>
        </p:txBody>
      </p:sp>
      <p:sp>
        <p:nvSpPr>
          <p:cNvPr id="7" name="Footer Placeholder 4"/>
          <p:cNvSpPr>
            <a:spLocks noGrp="1"/>
          </p:cNvSpPr>
          <p:nvPr>
            <p:ph type="ftr" sz="quarter" idx="3"/>
          </p:nvPr>
        </p:nvSpPr>
        <p:spPr>
          <a:xfrm>
            <a:off x="3276600" y="6553200"/>
            <a:ext cx="2743200" cy="304800"/>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r>
              <a:rPr lang="en-US" dirty="0"/>
              <a:t>Division of Instructional Support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a:xfrm>
            <a:off x="6172200" y="6553200"/>
            <a:ext cx="2743200" cy="304800"/>
          </a:xfrm>
        </p:spPr>
        <p:txBody>
          <a:bodyPr/>
          <a:lstStyle>
            <a:lvl1pPr>
              <a:defRPr sz="1000"/>
            </a:lvl1pPr>
          </a:lstStyle>
          <a:p>
            <a:endParaRPr lang="en-US" dirty="0"/>
          </a:p>
        </p:txBody>
      </p:sp>
      <p:sp>
        <p:nvSpPr>
          <p:cNvPr id="10" name="Date Placeholder 3"/>
          <p:cNvSpPr>
            <a:spLocks noGrp="1"/>
          </p:cNvSpPr>
          <p:nvPr>
            <p:ph type="dt" sz="half" idx="10"/>
          </p:nvPr>
        </p:nvSpPr>
        <p:spPr>
          <a:xfrm>
            <a:off x="533400" y="6477000"/>
            <a:ext cx="2667000" cy="349249"/>
          </a:xfrm>
          <a:prstGeom prst="rect">
            <a:avLst/>
          </a:prstGeom>
        </p:spPr>
        <p:txBody>
          <a:bodyPr/>
          <a:lstStyle>
            <a:lvl1pPr>
              <a:defRPr sz="1000"/>
            </a:lvl1pPr>
          </a:lstStyle>
          <a:p>
            <a:pPr algn="r"/>
            <a:endParaRPr lang="en-US" dirty="0"/>
          </a:p>
        </p:txBody>
      </p:sp>
      <p:sp>
        <p:nvSpPr>
          <p:cNvPr id="8" name="Footer Placeholder 4"/>
          <p:cNvSpPr>
            <a:spLocks noGrp="1"/>
          </p:cNvSpPr>
          <p:nvPr>
            <p:ph type="ftr" sz="quarter" idx="3"/>
          </p:nvPr>
        </p:nvSpPr>
        <p:spPr>
          <a:xfrm>
            <a:off x="3276600" y="6553200"/>
            <a:ext cx="2743200" cy="304800"/>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r>
              <a:rPr lang="en-US" dirty="0"/>
              <a:t>Division of Instructional Support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r>
              <a:rPr lang="en-US" noProof="0"/>
              <a:t>Click icon to add table</a:t>
            </a:r>
          </a:p>
        </p:txBody>
      </p:sp>
      <p:sp>
        <p:nvSpPr>
          <p:cNvPr id="6" name="Rectangle 13"/>
          <p:cNvSpPr>
            <a:spLocks noGrp="1" noChangeArrowheads="1"/>
          </p:cNvSpPr>
          <p:nvPr>
            <p:ph type="sldNum" sz="quarter" idx="12"/>
          </p:nvPr>
        </p:nvSpPr>
        <p:spPr>
          <a:xfrm>
            <a:off x="6324600" y="6537325"/>
            <a:ext cx="2667000" cy="320675"/>
          </a:xfrm>
        </p:spPr>
        <p:txBody>
          <a:bodyPr/>
          <a:lstStyle>
            <a:lvl1pPr>
              <a:defRPr sz="1200"/>
            </a:lvl1pPr>
          </a:lstStyle>
          <a:p>
            <a:pPr>
              <a:defRPr/>
            </a:pPr>
            <a:endParaRPr lang="en-US" dirty="0"/>
          </a:p>
        </p:txBody>
      </p:sp>
      <p:sp>
        <p:nvSpPr>
          <p:cNvPr id="9" name="Date Placeholder 3"/>
          <p:cNvSpPr>
            <a:spLocks noGrp="1"/>
          </p:cNvSpPr>
          <p:nvPr>
            <p:ph type="dt" sz="half" idx="10"/>
          </p:nvPr>
        </p:nvSpPr>
        <p:spPr>
          <a:xfrm>
            <a:off x="533400" y="6553200"/>
            <a:ext cx="2667000" cy="273049"/>
          </a:xfrm>
          <a:prstGeom prst="rect">
            <a:avLst/>
          </a:prstGeom>
        </p:spPr>
        <p:txBody>
          <a:bodyPr/>
          <a:lstStyle>
            <a:lvl1pPr>
              <a:defRPr sz="1000"/>
            </a:lvl1pPr>
          </a:lstStyle>
          <a:p>
            <a:pPr algn="r"/>
            <a:endParaRPr lang="en-US" dirty="0"/>
          </a:p>
        </p:txBody>
      </p:sp>
      <p:sp>
        <p:nvSpPr>
          <p:cNvPr id="7" name="Footer Placeholder 4"/>
          <p:cNvSpPr>
            <a:spLocks noGrp="1"/>
          </p:cNvSpPr>
          <p:nvPr>
            <p:ph type="ftr" sz="quarter" idx="3"/>
          </p:nvPr>
        </p:nvSpPr>
        <p:spPr>
          <a:xfrm>
            <a:off x="3276600" y="6553200"/>
            <a:ext cx="2743200" cy="304800"/>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r>
              <a:rPr lang="en-US" dirty="0"/>
              <a:t>Division of Instructional Support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p>
            <a:r>
              <a:rPr lang="en-US"/>
              <a:t>Click to edit Master title style</a:t>
            </a:r>
          </a:p>
        </p:txBody>
      </p:sp>
      <p:sp>
        <p:nvSpPr>
          <p:cNvPr id="3" name="Text Placeholder 2"/>
          <p:cNvSpPr>
            <a:spLocks noGrp="1"/>
          </p:cNvSpPr>
          <p:nvPr>
            <p:ph type="body" sz="half" idx="1"/>
          </p:nvPr>
        </p:nvSpPr>
        <p:spPr>
          <a:xfrm>
            <a:off x="990600" y="1600200"/>
            <a:ext cx="8001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90600" y="3962400"/>
            <a:ext cx="8001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2"/>
          </p:nvPr>
        </p:nvSpPr>
        <p:spPr>
          <a:xfrm>
            <a:off x="6172200" y="6553200"/>
            <a:ext cx="2743200" cy="304800"/>
          </a:xfrm>
        </p:spPr>
        <p:txBody>
          <a:bodyPr/>
          <a:lstStyle>
            <a:lvl1pPr>
              <a:defRPr sz="1000"/>
            </a:lvl1pPr>
          </a:lstStyle>
          <a:p>
            <a:pPr>
              <a:defRPr/>
            </a:pPr>
            <a:endParaRPr lang="en-US" dirty="0"/>
          </a:p>
        </p:txBody>
      </p:sp>
      <p:sp>
        <p:nvSpPr>
          <p:cNvPr id="11" name="Date Placeholder 3"/>
          <p:cNvSpPr>
            <a:spLocks noGrp="1"/>
          </p:cNvSpPr>
          <p:nvPr>
            <p:ph type="dt" sz="half" idx="10"/>
          </p:nvPr>
        </p:nvSpPr>
        <p:spPr>
          <a:xfrm>
            <a:off x="533400" y="6553200"/>
            <a:ext cx="2667000" cy="273049"/>
          </a:xfrm>
          <a:prstGeom prst="rect">
            <a:avLst/>
          </a:prstGeom>
        </p:spPr>
        <p:txBody>
          <a:bodyPr/>
          <a:lstStyle>
            <a:lvl1pPr>
              <a:defRPr sz="1000"/>
            </a:lvl1pPr>
          </a:lstStyle>
          <a:p>
            <a:pPr algn="r"/>
            <a:endParaRPr lang="en-US" dirty="0"/>
          </a:p>
        </p:txBody>
      </p:sp>
      <p:sp>
        <p:nvSpPr>
          <p:cNvPr id="8" name="Footer Placeholder 4"/>
          <p:cNvSpPr>
            <a:spLocks noGrp="1"/>
          </p:cNvSpPr>
          <p:nvPr>
            <p:ph type="ftr" sz="quarter" idx="3"/>
          </p:nvPr>
        </p:nvSpPr>
        <p:spPr>
          <a:xfrm>
            <a:off x="3276600" y="6553200"/>
            <a:ext cx="2743200" cy="304800"/>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r>
              <a:rPr lang="en-US" dirty="0"/>
              <a:t>Division of Instructional Support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276600" y="6477000"/>
            <a:ext cx="2743200" cy="381000"/>
          </a:xfrm>
          <a:prstGeom prst="rect">
            <a:avLst/>
          </a:prstGeom>
        </p:spPr>
        <p:txBody>
          <a:bodyPr vert="horz" lIns="91440" tIns="45720" rIns="91440" bIns="45720" rtlCol="0" anchor="ctr"/>
          <a:lstStyle>
            <a:lvl1pPr algn="ctr">
              <a:defRPr sz="1200" smtClean="0">
                <a:solidFill>
                  <a:schemeClr val="tx1"/>
                </a:solidFill>
              </a:defRPr>
            </a:lvl1pPr>
          </a:lstStyle>
          <a:p>
            <a:r>
              <a:rPr lang="en-US" dirty="0"/>
              <a:t>Division of Instructional Support</a:t>
            </a:r>
          </a:p>
        </p:txBody>
      </p:sp>
      <p:sp>
        <p:nvSpPr>
          <p:cNvPr id="6" name="Slide Number Placeholder 5"/>
          <p:cNvSpPr>
            <a:spLocks noGrp="1"/>
          </p:cNvSpPr>
          <p:nvPr>
            <p:ph type="sldNum" sz="quarter" idx="4"/>
          </p:nvPr>
        </p:nvSpPr>
        <p:spPr>
          <a:xfrm>
            <a:off x="6172200" y="6492875"/>
            <a:ext cx="2667000" cy="365125"/>
          </a:xfrm>
          <a:prstGeom prst="rect">
            <a:avLst/>
          </a:prstGeom>
        </p:spPr>
        <p:txBody>
          <a:bodyPr vert="horz" lIns="91440" tIns="45720" rIns="91440" bIns="45720" rtlCol="0" anchor="ctr"/>
          <a:lstStyle>
            <a:lvl1pPr algn="r">
              <a:defRPr sz="1000" smtClean="0">
                <a:solidFill>
                  <a:schemeClr val="tx1">
                    <a:tint val="75000"/>
                  </a:schemeClr>
                </a:solidFill>
              </a:defRPr>
            </a:lvl1pPr>
          </a:lstStyle>
          <a:p>
            <a:endParaRPr lang="en-US" sz="800" dirty="0"/>
          </a:p>
        </p:txBody>
      </p:sp>
      <p:pic>
        <p:nvPicPr>
          <p:cNvPr id="7" name="Picture 2" descr="C:\Documents and Settings\proerig\My Documents\My Pictures\Logos ESC\thumb_colorESC1Logo.gif"/>
          <p:cNvPicPr>
            <a:picLocks noChangeAspect="1" noChangeArrowheads="1"/>
          </p:cNvPicPr>
          <p:nvPr userDrawn="1"/>
        </p:nvPicPr>
        <p:blipFill>
          <a:blip r:embed="rId13" cstate="print"/>
          <a:srcRect/>
          <a:stretch>
            <a:fillRect/>
          </a:stretch>
        </p:blipFill>
        <p:spPr bwMode="auto">
          <a:xfrm>
            <a:off x="304800" y="6172200"/>
            <a:ext cx="1143000" cy="560070"/>
          </a:xfrm>
          <a:prstGeom prst="rect">
            <a:avLst/>
          </a:prstGeom>
          <a:noFill/>
        </p:spPr>
      </p:pic>
      <p:sp>
        <p:nvSpPr>
          <p:cNvPr id="10" name="Date Placeholder 3"/>
          <p:cNvSpPr>
            <a:spLocks noGrp="1"/>
          </p:cNvSpPr>
          <p:nvPr>
            <p:ph type="dt" sz="half" idx="2"/>
          </p:nvPr>
        </p:nvSpPr>
        <p:spPr>
          <a:xfrm>
            <a:off x="533400" y="6477000"/>
            <a:ext cx="2667000" cy="349249"/>
          </a:xfrm>
          <a:prstGeom prst="rect">
            <a:avLst/>
          </a:prstGeom>
        </p:spPr>
        <p:txBody>
          <a:bodyPr/>
          <a:lstStyle>
            <a:lvl1pPr>
              <a:defRPr sz="1000"/>
            </a:lvl1pPr>
          </a:lstStyle>
          <a:p>
            <a:pPr algn="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72" r:id="rId8"/>
    <p:sldLayoutId id="2147483674" r:id="rId9"/>
    <p:sldLayoutId id="2147483675" r:id="rId10"/>
    <p:sldLayoutId id="2147483814"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5.jpeg"/><Relationship Id="rId5" Type="http://schemas.openxmlformats.org/officeDocument/2006/relationships/diagramQuickStyle" Target="../diagrams/quickStyle1.xml"/><Relationship Id="rId10" Type="http://schemas.openxmlformats.org/officeDocument/2006/relationships/image" Target="../media/image44.jpeg"/><Relationship Id="rId4" Type="http://schemas.openxmlformats.org/officeDocument/2006/relationships/diagramLayout" Target="../diagrams/layout1.xml"/><Relationship Id="rId9"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kchapa@esc1.net"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mailto:proerig@esc1.ne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en-US" b="1" dirty="0">
                <a:solidFill>
                  <a:schemeClr val="bg1"/>
                </a:solidFill>
                <a:cs typeface="Arial" pitchFamily="34" charset="0"/>
              </a:rPr>
              <a:t>Training-of-Trainers</a:t>
            </a:r>
            <a:br>
              <a:rPr lang="en-US" b="1" dirty="0">
                <a:solidFill>
                  <a:schemeClr val="bg1"/>
                </a:solidFill>
                <a:cs typeface="Arial" pitchFamily="34" charset="0"/>
              </a:rPr>
            </a:br>
            <a:endParaRPr lang="en-US" dirty="0">
              <a:solidFill>
                <a:schemeClr val="bg1"/>
              </a:solidFill>
            </a:endParaRPr>
          </a:p>
        </p:txBody>
      </p:sp>
      <p:pic>
        <p:nvPicPr>
          <p:cNvPr id="2050" name="Picture 2" descr="C:\Users\amares\Desktop\cover_page.png"/>
          <p:cNvPicPr>
            <a:picLocks noChangeAspect="1" noChangeArrowheads="1"/>
          </p:cNvPicPr>
          <p:nvPr/>
        </p:nvPicPr>
        <p:blipFill>
          <a:blip r:embed="rId3" cstate="print"/>
          <a:srcRect/>
          <a:stretch>
            <a:fillRect/>
          </a:stretch>
        </p:blipFill>
        <p:spPr bwMode="auto">
          <a:xfrm>
            <a:off x="914400" y="609600"/>
            <a:ext cx="7315200" cy="4680888"/>
          </a:xfrm>
          <a:prstGeom prst="rect">
            <a:avLst/>
          </a:prstGeom>
          <a:noFill/>
          <a:ln w="63500">
            <a:solidFill>
              <a:srgbClr val="7030A0"/>
            </a:solidFill>
          </a:ln>
        </p:spPr>
      </p:pic>
      <p:sp>
        <p:nvSpPr>
          <p:cNvPr id="6" name="TextBox 5"/>
          <p:cNvSpPr txBox="1"/>
          <p:nvPr/>
        </p:nvSpPr>
        <p:spPr>
          <a:xfrm>
            <a:off x="2286000" y="5388114"/>
            <a:ext cx="4330353" cy="707886"/>
          </a:xfrm>
          <a:prstGeom prst="rect">
            <a:avLst/>
          </a:prstGeom>
          <a:noFill/>
        </p:spPr>
        <p:txBody>
          <a:bodyPr wrap="none" rtlCol="0">
            <a:spAutoFit/>
          </a:bodyPr>
          <a:lstStyle/>
          <a:p>
            <a:r>
              <a:rPr lang="en-US" sz="4000" b="1" dirty="0">
                <a:latin typeface="+mj-lt"/>
                <a:cs typeface="Times New Roman" pitchFamily="18" charset="0"/>
              </a:rPr>
              <a:t>Training-of-Trainers</a:t>
            </a:r>
          </a:p>
        </p:txBody>
      </p:sp>
      <p:sp>
        <p:nvSpPr>
          <p:cNvPr id="7" name="Footer Placeholder 6"/>
          <p:cNvSpPr>
            <a:spLocks noGrp="1"/>
          </p:cNvSpPr>
          <p:nvPr>
            <p:ph type="ftr" sz="quarter" idx="3"/>
          </p:nvPr>
        </p:nvSpPr>
        <p:spPr/>
        <p:txBody>
          <a:bodyPr/>
          <a:lstStyle/>
          <a:p>
            <a:r>
              <a:rPr lang="en-US" dirty="0"/>
              <a:t>Division of Instructional Support</a:t>
            </a:r>
          </a:p>
        </p:txBody>
      </p:sp>
      <p:sp>
        <p:nvSpPr>
          <p:cNvPr id="9" name="Slide Number Placeholder 8"/>
          <p:cNvSpPr>
            <a:spLocks noGrp="1"/>
          </p:cNvSpPr>
          <p:nvPr>
            <p:ph type="sldNum" sz="quarter" idx="12"/>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838200" y="1524000"/>
            <a:ext cx="7620000" cy="4525963"/>
          </a:xfrm>
        </p:spPr>
        <p:txBody>
          <a:bodyPr/>
          <a:lstStyle/>
          <a:p>
            <a:pPr>
              <a:lnSpc>
                <a:spcPct val="90000"/>
              </a:lnSpc>
            </a:pPr>
            <a:r>
              <a:rPr lang="en-US" sz="2800" dirty="0">
                <a:latin typeface="Arial" pitchFamily="34" charset="0"/>
                <a:cs typeface="Arial" pitchFamily="34" charset="0"/>
              </a:rPr>
              <a:t>ELPS part of required curriculum</a:t>
            </a:r>
          </a:p>
          <a:p>
            <a:pPr>
              <a:lnSpc>
                <a:spcPct val="90000"/>
              </a:lnSpc>
            </a:pPr>
            <a:r>
              <a:rPr lang="en-US" sz="2800" dirty="0">
                <a:latin typeface="Arial" pitchFamily="34" charset="0"/>
                <a:cs typeface="Arial" pitchFamily="34" charset="0"/>
              </a:rPr>
              <a:t>ELL need to know social and academic language</a:t>
            </a:r>
          </a:p>
          <a:p>
            <a:pPr>
              <a:lnSpc>
                <a:spcPct val="90000"/>
              </a:lnSpc>
            </a:pPr>
            <a:r>
              <a:rPr lang="en-US" sz="2800" dirty="0">
                <a:latin typeface="Arial" pitchFamily="34" charset="0"/>
                <a:cs typeface="Arial" pitchFamily="34" charset="0"/>
              </a:rPr>
              <a:t>Integrate second language acquisition with content area instruction for all language skills</a:t>
            </a:r>
          </a:p>
          <a:p>
            <a:pPr>
              <a:lnSpc>
                <a:spcPct val="90000"/>
              </a:lnSpc>
            </a:pPr>
            <a:r>
              <a:rPr lang="en-US" sz="2800" dirty="0">
                <a:latin typeface="Arial" pitchFamily="34" charset="0"/>
                <a:cs typeface="Arial" pitchFamily="34" charset="0"/>
              </a:rPr>
              <a:t>ELL must read, write, listen and speak with increasing complexity</a:t>
            </a:r>
          </a:p>
          <a:p>
            <a:pPr>
              <a:lnSpc>
                <a:spcPct val="90000"/>
              </a:lnSpc>
            </a:pPr>
            <a:r>
              <a:rPr lang="en-US" sz="2800" dirty="0">
                <a:latin typeface="Arial" pitchFamily="34" charset="0"/>
                <a:cs typeface="Arial" pitchFamily="34" charset="0"/>
              </a:rPr>
              <a:t>ELPS SE apply K-12</a:t>
            </a:r>
          </a:p>
          <a:p>
            <a:pPr>
              <a:lnSpc>
                <a:spcPct val="90000"/>
              </a:lnSpc>
            </a:pPr>
            <a:r>
              <a:rPr lang="en-US" sz="2800" dirty="0">
                <a:latin typeface="Arial" pitchFamily="34" charset="0"/>
                <a:cs typeface="Arial" pitchFamily="34" charset="0"/>
              </a:rPr>
              <a:t>Level descriptors serve as a road map</a:t>
            </a:r>
          </a:p>
          <a:p>
            <a:pPr>
              <a:lnSpc>
                <a:spcPct val="90000"/>
              </a:lnSpc>
            </a:pPr>
            <a:endParaRPr lang="en-US" sz="2800" dirty="0">
              <a:latin typeface="Arial" pitchFamily="34" charset="0"/>
              <a:cs typeface="Arial" pitchFamily="34" charset="0"/>
            </a:endParaRPr>
          </a:p>
        </p:txBody>
      </p:sp>
      <p:sp>
        <p:nvSpPr>
          <p:cNvPr id="12291" name="Rectangle 2"/>
          <p:cNvSpPr>
            <a:spLocks noGrp="1" noChangeArrowheads="1"/>
          </p:cNvSpPr>
          <p:nvPr>
            <p:ph type="title"/>
          </p:nvPr>
        </p:nvSpPr>
        <p:spPr>
          <a:xfrm>
            <a:off x="381000" y="228600"/>
            <a:ext cx="8382000" cy="1112838"/>
          </a:xfrm>
          <a:noFill/>
        </p:spPr>
        <p:txBody>
          <a:bodyPr>
            <a:normAutofit/>
          </a:bodyPr>
          <a:lstStyle/>
          <a:p>
            <a:r>
              <a:rPr lang="en-US" sz="3600" b="1" dirty="0">
                <a:solidFill>
                  <a:schemeClr val="tx1"/>
                </a:solidFill>
                <a:effectLst/>
                <a:latin typeface="Arial" pitchFamily="34" charset="0"/>
                <a:cs typeface="Arial" pitchFamily="34" charset="0"/>
              </a:rPr>
              <a:t>	</a:t>
            </a:r>
            <a:r>
              <a:rPr lang="en-US" sz="3600" b="1" dirty="0"/>
              <a:t>§74.4 ELPS  (a) </a:t>
            </a:r>
            <a:r>
              <a:rPr lang="en-US" sz="3600" b="1" dirty="0">
                <a:solidFill>
                  <a:schemeClr val="tx1"/>
                </a:solidFill>
                <a:effectLst/>
                <a:cs typeface="Arial" pitchFamily="34" charset="0"/>
              </a:rPr>
              <a:t>Introduction</a:t>
            </a:r>
          </a:p>
        </p:txBody>
      </p:sp>
      <p:sp>
        <p:nvSpPr>
          <p:cNvPr id="8" name="Oval 7"/>
          <p:cNvSpPr/>
          <p:nvPr/>
        </p:nvSpPr>
        <p:spPr>
          <a:xfrm>
            <a:off x="3124200" y="1447800"/>
            <a:ext cx="3505200"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66800" y="5257800"/>
            <a:ext cx="64770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3"/>
          </p:nvPr>
        </p:nvSpPr>
        <p:spPr/>
        <p:txBody>
          <a:bodyPr/>
          <a:lstStyle/>
          <a:p>
            <a:r>
              <a:rPr lang="en-US"/>
              <a:t>Division of Instructional Support</a:t>
            </a:r>
            <a:endParaRPr lang="en-US" dirty="0"/>
          </a:p>
        </p:txBody>
      </p:sp>
      <p:sp>
        <p:nvSpPr>
          <p:cNvPr id="9" name="Slide Number Placeholder 8"/>
          <p:cNvSpPr>
            <a:spLocks noGrp="1"/>
          </p:cNvSpPr>
          <p:nvPr>
            <p:ph type="sldNum" sz="quarter" idx="12"/>
          </p:nvPr>
        </p:nvSpPr>
        <p:spPr/>
        <p:txBody>
          <a:bodyPr/>
          <a:lstStyle/>
          <a:p>
            <a:endParaRPr lang="en-US" dirty="0"/>
          </a:p>
        </p:txBody>
      </p:sp>
      <p:sp>
        <p:nvSpPr>
          <p:cNvPr id="10" name="Oval 9"/>
          <p:cNvSpPr/>
          <p:nvPr/>
        </p:nvSpPr>
        <p:spPr>
          <a:xfrm>
            <a:off x="152400" y="228600"/>
            <a:ext cx="2133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We 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228600"/>
            <a:ext cx="7391400" cy="990600"/>
          </a:xfrm>
          <a:noFill/>
        </p:spPr>
        <p:txBody>
          <a:bodyPr>
            <a:noAutofit/>
          </a:bodyPr>
          <a:lstStyle/>
          <a:p>
            <a:r>
              <a:rPr lang="en-US" sz="3600" dirty="0">
                <a:solidFill>
                  <a:schemeClr val="tx1"/>
                </a:solidFill>
                <a:effectLst/>
                <a:cs typeface="Arial" pitchFamily="34" charset="0"/>
              </a:rPr>
              <a:t> </a:t>
            </a:r>
            <a:r>
              <a:rPr lang="en-US" sz="3600" b="1" dirty="0"/>
              <a:t>§74.4 ELPS (b) (1) to (b) (3)</a:t>
            </a:r>
            <a:br>
              <a:rPr lang="en-US" sz="3600" b="1" dirty="0"/>
            </a:br>
            <a:r>
              <a:rPr lang="en-US" sz="3600" b="1" dirty="0">
                <a:solidFill>
                  <a:schemeClr val="tx1"/>
                </a:solidFill>
                <a:effectLst/>
                <a:cs typeface="Arial" pitchFamily="34" charset="0"/>
              </a:rPr>
              <a:t>School Districts Shall…</a:t>
            </a:r>
          </a:p>
        </p:txBody>
      </p:sp>
      <p:sp>
        <p:nvSpPr>
          <p:cNvPr id="13315" name="Content Placeholder 2"/>
          <p:cNvSpPr>
            <a:spLocks noGrp="1"/>
          </p:cNvSpPr>
          <p:nvPr>
            <p:ph idx="1"/>
          </p:nvPr>
        </p:nvSpPr>
        <p:spPr>
          <a:xfrm>
            <a:off x="457200" y="1722437"/>
            <a:ext cx="8229600" cy="4525963"/>
          </a:xfrm>
        </p:spPr>
        <p:txBody>
          <a:bodyPr>
            <a:noAutofit/>
          </a:bodyPr>
          <a:lstStyle/>
          <a:p>
            <a:r>
              <a:rPr lang="en-US" sz="2800" dirty="0">
                <a:latin typeface="Arial" pitchFamily="34" charset="0"/>
                <a:cs typeface="Arial" pitchFamily="34" charset="0"/>
              </a:rPr>
              <a:t>Identify students </a:t>
            </a:r>
            <a:r>
              <a:rPr lang="en-US" sz="2800" u="sng" dirty="0">
                <a:latin typeface="Arial" pitchFamily="34" charset="0"/>
                <a:cs typeface="Arial" pitchFamily="34" charset="0"/>
              </a:rPr>
              <a:t>language proficiency levels.</a:t>
            </a:r>
          </a:p>
          <a:p>
            <a:endParaRPr lang="en-US" sz="1000" u="sng" dirty="0">
              <a:latin typeface="Arial" pitchFamily="34" charset="0"/>
              <a:cs typeface="Arial" pitchFamily="34" charset="0"/>
            </a:endParaRPr>
          </a:p>
          <a:p>
            <a:r>
              <a:rPr lang="en-US" sz="2800" dirty="0">
                <a:latin typeface="Arial" pitchFamily="34" charset="0"/>
                <a:cs typeface="Arial" pitchFamily="34" charset="0"/>
              </a:rPr>
              <a:t>Provide instruction of the foundation and enrichment curriculum according to the student’s English language proficiency.</a:t>
            </a:r>
          </a:p>
          <a:p>
            <a:endParaRPr lang="en-US" sz="1000" dirty="0">
              <a:latin typeface="Arial" pitchFamily="34" charset="0"/>
              <a:cs typeface="Arial" pitchFamily="34" charset="0"/>
            </a:endParaRPr>
          </a:p>
          <a:p>
            <a:r>
              <a:rPr lang="en-US" sz="2800" dirty="0">
                <a:latin typeface="Arial" pitchFamily="34" charset="0"/>
                <a:cs typeface="Arial" pitchFamily="34" charset="0"/>
              </a:rPr>
              <a:t>Provide </a:t>
            </a:r>
            <a:r>
              <a:rPr lang="en-US" sz="2800" u="sng" dirty="0">
                <a:latin typeface="Arial" pitchFamily="34" charset="0"/>
                <a:cs typeface="Arial" pitchFamily="34" charset="0"/>
              </a:rPr>
              <a:t>content-based instruction </a:t>
            </a:r>
            <a:r>
              <a:rPr lang="en-US" sz="2800" dirty="0">
                <a:latin typeface="Arial" pitchFamily="34" charset="0"/>
                <a:cs typeface="Arial" pitchFamily="34" charset="0"/>
              </a:rPr>
              <a:t>based on ELPS standards in a manner that is linguistically accommodated.</a:t>
            </a: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7" name="TextBox 6"/>
          <p:cNvSpPr txBox="1"/>
          <p:nvPr/>
        </p:nvSpPr>
        <p:spPr>
          <a:xfrm>
            <a:off x="8228879" y="6183868"/>
            <a:ext cx="534121" cy="369332"/>
          </a:xfrm>
          <a:prstGeom prst="rect">
            <a:avLst/>
          </a:prstGeom>
          <a:noFill/>
        </p:spPr>
        <p:txBody>
          <a:bodyPr wrap="none" rtlCol="0">
            <a:spAutoFit/>
          </a:bodyPr>
          <a:lstStyle/>
          <a:p>
            <a:r>
              <a:rPr lang="en-US" dirty="0"/>
              <a:t>p. 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Talking Chips</a:t>
            </a:r>
            <a:endParaRPr lang="es-ES_tradnl" b="1" dirty="0"/>
          </a:p>
        </p:txBody>
      </p:sp>
      <p:sp>
        <p:nvSpPr>
          <p:cNvPr id="3" name="Content Placeholder 2"/>
          <p:cNvSpPr>
            <a:spLocks noGrp="1"/>
          </p:cNvSpPr>
          <p:nvPr>
            <p:ph idx="1"/>
          </p:nvPr>
        </p:nvSpPr>
        <p:spPr>
          <a:xfrm>
            <a:off x="609600" y="1600200"/>
            <a:ext cx="8229600" cy="4830763"/>
          </a:xfrm>
        </p:spPr>
        <p:txBody>
          <a:bodyPr/>
          <a:lstStyle/>
          <a:p>
            <a:r>
              <a:rPr lang="en-US" dirty="0"/>
              <a:t>Each person will take a chip (marker).</a:t>
            </a:r>
          </a:p>
          <a:p>
            <a:r>
              <a:rPr lang="en-US" dirty="0"/>
              <a:t>If you want to talk, place your marker in the center of the table.</a:t>
            </a:r>
          </a:p>
          <a:p>
            <a:r>
              <a:rPr lang="en-US" dirty="0"/>
              <a:t>You can not talk again until everyone has placed his/her marker in the center of the table</a:t>
            </a:r>
          </a:p>
          <a:p>
            <a:r>
              <a:rPr lang="en-US" dirty="0"/>
              <a:t>Once all the markers have been used you can retrieve your marker and any one can talk again</a:t>
            </a:r>
            <a:endParaRPr lang="es-ES_tradnl" dirty="0"/>
          </a:p>
        </p:txBody>
      </p:sp>
      <p:sp>
        <p:nvSpPr>
          <p:cNvPr id="4" name="Slide Number Placeholder 3"/>
          <p:cNvSpPr>
            <a:spLocks noGrp="1"/>
          </p:cNvSpPr>
          <p:nvPr>
            <p:ph type="sldNum" sz="quarter" idx="12"/>
          </p:nvPr>
        </p:nvSpPr>
        <p:spPr/>
        <p:txBody>
          <a:bodyPr/>
          <a:lstStyle/>
          <a:p>
            <a:r>
              <a:rPr lang="en-US"/>
              <a:t>1</a:t>
            </a:r>
            <a:endParaRPr lang="en-US" dirty="0"/>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pic>
        <p:nvPicPr>
          <p:cNvPr id="6" name="Picture 5" descr="Collaboration Clip Art: School Suppli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81705">
            <a:off x="6388339" y="373987"/>
            <a:ext cx="1240678" cy="1240678"/>
          </a:xfrm>
          <a:prstGeom prst="rect">
            <a:avLst/>
          </a:prstGeom>
        </p:spPr>
      </p:pic>
      <p:pic>
        <p:nvPicPr>
          <p:cNvPr id="7" name="Picture 6" descr="Single casino chip by casino - A single green and white casino chi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853" y="1093208"/>
            <a:ext cx="1301340" cy="1047113"/>
          </a:xfrm>
          <a:prstGeom prst="rect">
            <a:avLst/>
          </a:prstGeom>
        </p:spPr>
      </p:pic>
    </p:spTree>
    <p:extLst>
      <p:ext uri="{BB962C8B-B14F-4D97-AF65-F5344CB8AC3E}">
        <p14:creationId xmlns:p14="http://schemas.microsoft.com/office/powerpoint/2010/main" val="1785720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19200"/>
            <a:ext cx="7696200" cy="494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76200" y="304800"/>
            <a:ext cx="9075576" cy="99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latin typeface="+mj-lt"/>
                <a:cs typeface="Garamond"/>
              </a:rPr>
              <a:t>TAC, Chapter 74.4 (b)(4) school districts shall…</a:t>
            </a:r>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sp>
        <p:nvSpPr>
          <p:cNvPr id="8" name="Slide Number Placeholder 7"/>
          <p:cNvSpPr>
            <a:spLocks noGrp="1"/>
          </p:cNvSpPr>
          <p:nvPr>
            <p:ph type="sldNum" sz="quarter" idx="12"/>
          </p:nvPr>
        </p:nvSpPr>
        <p:spPr/>
        <p:txBody>
          <a:bodyPr/>
          <a:lstStyle/>
          <a:p>
            <a:endParaRPr lang="en-US" dirty="0"/>
          </a:p>
        </p:txBody>
      </p:sp>
      <p:sp>
        <p:nvSpPr>
          <p:cNvPr id="9" name="Oval 8"/>
          <p:cNvSpPr/>
          <p:nvPr/>
        </p:nvSpPr>
        <p:spPr>
          <a:xfrm>
            <a:off x="1295400" y="1447800"/>
            <a:ext cx="53340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Talking Chips: each person has a marker  use it to define one the highlighted  terminology. In your own words! </a:t>
            </a:r>
          </a:p>
        </p:txBody>
      </p:sp>
      <p:sp>
        <p:nvSpPr>
          <p:cNvPr id="7" name="Oval 6"/>
          <p:cNvSpPr/>
          <p:nvPr/>
        </p:nvSpPr>
        <p:spPr>
          <a:xfrm>
            <a:off x="5257800" y="4038600"/>
            <a:ext cx="3657600" cy="24384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Open the Tool, read p. 6 after all the words are defined, </a:t>
            </a:r>
          </a:p>
        </p:txBody>
      </p:sp>
      <p:sp>
        <p:nvSpPr>
          <p:cNvPr id="10" name="TextBox 9"/>
          <p:cNvSpPr txBox="1"/>
          <p:nvPr/>
        </p:nvSpPr>
        <p:spPr>
          <a:xfrm>
            <a:off x="8228879" y="6793468"/>
            <a:ext cx="534121" cy="369332"/>
          </a:xfrm>
          <a:prstGeom prst="rect">
            <a:avLst/>
          </a:prstGeom>
          <a:noFill/>
        </p:spPr>
        <p:txBody>
          <a:bodyPr wrap="none" rtlCol="0">
            <a:spAutoFit/>
          </a:bodyPr>
          <a:lstStyle/>
          <a:p>
            <a:r>
              <a:rPr lang="en-US" dirty="0"/>
              <a:t>p. 6</a:t>
            </a:r>
          </a:p>
        </p:txBody>
      </p:sp>
      <p:pic>
        <p:nvPicPr>
          <p:cNvPr id="11" name="Picture 10" descr="Single casino chip by casino - A single green and white casino chi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7876" y="5591999"/>
            <a:ext cx="955359" cy="768722"/>
          </a:xfrm>
          <a:prstGeom prst="rect">
            <a:avLst/>
          </a:prstGeom>
        </p:spPr>
      </p:pic>
    </p:spTree>
    <p:extLst>
      <p:ext uri="{BB962C8B-B14F-4D97-AF65-F5344CB8AC3E}">
        <p14:creationId xmlns:p14="http://schemas.microsoft.com/office/powerpoint/2010/main" val="109258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b="1" dirty="0"/>
              <a:t>Word/Definition Matching Game</a:t>
            </a:r>
          </a:p>
        </p:txBody>
      </p:sp>
      <p:sp>
        <p:nvSpPr>
          <p:cNvPr id="3" name="Content Placeholder 2"/>
          <p:cNvSpPr>
            <a:spLocks noGrp="1"/>
          </p:cNvSpPr>
          <p:nvPr>
            <p:ph idx="1"/>
          </p:nvPr>
        </p:nvSpPr>
        <p:spPr>
          <a:xfrm>
            <a:off x="457200" y="1447800"/>
            <a:ext cx="8229600" cy="4525963"/>
          </a:xfrm>
          <a:ln>
            <a:noFill/>
          </a:ln>
        </p:spPr>
        <p:txBody>
          <a:bodyPr/>
          <a:lstStyle/>
          <a:p>
            <a:r>
              <a:rPr lang="en-US" sz="2800" dirty="0"/>
              <a:t>Get a set of cards (at your table).</a:t>
            </a:r>
          </a:p>
          <a:p>
            <a:r>
              <a:rPr lang="en-US" sz="2800" dirty="0"/>
              <a:t>With your ELPS Instructional Tool closed.</a:t>
            </a:r>
          </a:p>
          <a:p>
            <a:r>
              <a:rPr lang="en-US" sz="2800" dirty="0"/>
              <a:t>Match the words to the corresponding definition or statement.</a:t>
            </a:r>
          </a:p>
          <a:p>
            <a:pPr>
              <a:buNone/>
            </a:pPr>
            <a:r>
              <a:rPr lang="en-US" sz="2800" b="1" dirty="0"/>
              <a:t>Objective</a:t>
            </a:r>
            <a:r>
              <a:rPr lang="en-US" sz="2800" dirty="0"/>
              <a:t>: To understand TAC, Chapter 74.4 (b) (4).</a:t>
            </a:r>
          </a:p>
          <a:p>
            <a:endParaRPr lang="en-US" dirty="0"/>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2055" name="Picture 7" descr="C:\Users\proerig\AppData\Local\Microsoft\Windows\Temporary Internet Files\Content.IE5\OJ3S201J\MP900448660[1].jpg"/>
          <p:cNvPicPr>
            <a:picLocks noChangeAspect="1" noChangeArrowheads="1"/>
          </p:cNvPicPr>
          <p:nvPr/>
        </p:nvPicPr>
        <p:blipFill>
          <a:blip r:embed="rId3" cstate="print"/>
          <a:srcRect l="17500" t="10000" b="6250"/>
          <a:stretch>
            <a:fillRect/>
          </a:stretch>
        </p:blipFill>
        <p:spPr bwMode="auto">
          <a:xfrm>
            <a:off x="3244756" y="4267200"/>
            <a:ext cx="3156044" cy="2135909"/>
          </a:xfrm>
          <a:prstGeom prst="rect">
            <a:avLst/>
          </a:prstGeom>
          <a:noFill/>
        </p:spPr>
      </p:pic>
      <p:sp>
        <p:nvSpPr>
          <p:cNvPr id="7" name="TextBox 6"/>
          <p:cNvSpPr txBox="1"/>
          <p:nvPr/>
        </p:nvSpPr>
        <p:spPr>
          <a:xfrm>
            <a:off x="8228879" y="6183868"/>
            <a:ext cx="534121" cy="369332"/>
          </a:xfrm>
          <a:prstGeom prst="rect">
            <a:avLst/>
          </a:prstGeom>
          <a:noFill/>
        </p:spPr>
        <p:txBody>
          <a:bodyPr wrap="none" rtlCol="0">
            <a:spAutoFit/>
          </a:bodyPr>
          <a:lstStyle/>
          <a:p>
            <a:r>
              <a:rPr lang="en-US" dirty="0"/>
              <a:t>p. 7</a:t>
            </a:r>
          </a:p>
        </p:txBody>
      </p:sp>
      <p:sp>
        <p:nvSpPr>
          <p:cNvPr id="8" name="Horizontal Scroll 7"/>
          <p:cNvSpPr/>
          <p:nvPr/>
        </p:nvSpPr>
        <p:spPr>
          <a:xfrm>
            <a:off x="381000" y="4572000"/>
            <a:ext cx="3657600" cy="110947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Use your Tool, p. 7  to check your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cs typeface="Garamond"/>
              </a:rPr>
              <a:t>Second Language Acquisition</a:t>
            </a:r>
            <a:endParaRPr lang="en-US" sz="4000" b="1" dirty="0"/>
          </a:p>
        </p:txBody>
      </p:sp>
      <p:sp>
        <p:nvSpPr>
          <p:cNvPr id="3" name="Content Placeholder 2"/>
          <p:cNvSpPr>
            <a:spLocks noGrp="1"/>
          </p:cNvSpPr>
          <p:nvPr>
            <p:ph idx="1"/>
          </p:nvPr>
        </p:nvSpPr>
        <p:spPr>
          <a:xfrm>
            <a:off x="914400" y="1371600"/>
            <a:ext cx="7772400" cy="4800600"/>
          </a:xfrm>
        </p:spPr>
        <p:txBody>
          <a:bodyPr/>
          <a:lstStyle/>
          <a:p>
            <a:pPr marL="168275" indent="-168275"/>
            <a:r>
              <a:rPr lang="en-US" dirty="0"/>
              <a:t>What is second language acquisition?</a:t>
            </a:r>
          </a:p>
          <a:p>
            <a:pPr marL="168275" indent="-168275"/>
            <a:r>
              <a:rPr lang="en-US" dirty="0"/>
              <a:t>What are </a:t>
            </a:r>
            <a:r>
              <a:rPr lang="en-US" b="1" dirty="0">
                <a:solidFill>
                  <a:srgbClr val="C00000"/>
                </a:solidFill>
              </a:rPr>
              <a:t>receptive</a:t>
            </a:r>
            <a:r>
              <a:rPr lang="en-US" dirty="0"/>
              <a:t> skills?</a:t>
            </a:r>
          </a:p>
          <a:p>
            <a:pPr marL="168275" indent="-168275"/>
            <a:r>
              <a:rPr lang="en-US" dirty="0"/>
              <a:t>What are </a:t>
            </a:r>
            <a:r>
              <a:rPr lang="en-US" b="1" dirty="0">
                <a:solidFill>
                  <a:srgbClr val="C00000"/>
                </a:solidFill>
              </a:rPr>
              <a:t>expressive</a:t>
            </a:r>
            <a:r>
              <a:rPr lang="en-US" dirty="0"/>
              <a:t> skills?</a:t>
            </a:r>
          </a:p>
          <a:p>
            <a:pPr marL="0" indent="0">
              <a:buNone/>
            </a:pPr>
            <a:endParaRPr lang="en-US" dirty="0"/>
          </a:p>
          <a:p>
            <a:pPr marL="168275" indent="-168275"/>
            <a:r>
              <a:rPr lang="en-US" dirty="0"/>
              <a:t>Read silently p. 8. Reflect. </a:t>
            </a:r>
          </a:p>
          <a:p>
            <a:pPr marL="168275" indent="-168275"/>
            <a:endParaRPr lang="en-US" dirty="0"/>
          </a:p>
        </p:txBody>
      </p:sp>
      <p:sp>
        <p:nvSpPr>
          <p:cNvPr id="4" name="Footer Placeholder 3"/>
          <p:cNvSpPr>
            <a:spLocks noGrp="1"/>
          </p:cNvSpPr>
          <p:nvPr>
            <p:ph type="ftr" sz="quarter" idx="3"/>
          </p:nvPr>
        </p:nvSpPr>
        <p:spPr/>
        <p:txBody>
          <a:bodyPr/>
          <a:lstStyle/>
          <a:p>
            <a:r>
              <a:rPr lang="en-US" dirty="0"/>
              <a:t>Division of Instructional Support</a:t>
            </a:r>
          </a:p>
        </p:txBody>
      </p:sp>
      <p:sp>
        <p:nvSpPr>
          <p:cNvPr id="6" name="Slide Number Placeholder 5"/>
          <p:cNvSpPr>
            <a:spLocks noGrp="1"/>
          </p:cNvSpPr>
          <p:nvPr>
            <p:ph type="sldNum" sz="quarter" idx="12"/>
          </p:nvPr>
        </p:nvSpPr>
        <p:spPr/>
        <p:txBody>
          <a:bodyPr/>
          <a:lstStyle/>
          <a:p>
            <a:endParaRPr lang="en-US" dirty="0"/>
          </a:p>
        </p:txBody>
      </p:sp>
      <p:sp>
        <p:nvSpPr>
          <p:cNvPr id="7" name="TextBox 6"/>
          <p:cNvSpPr txBox="1"/>
          <p:nvPr/>
        </p:nvSpPr>
        <p:spPr>
          <a:xfrm>
            <a:off x="8228879" y="6183868"/>
            <a:ext cx="534121" cy="369332"/>
          </a:xfrm>
          <a:prstGeom prst="rect">
            <a:avLst/>
          </a:prstGeom>
          <a:noFill/>
        </p:spPr>
        <p:txBody>
          <a:bodyPr wrap="none" rtlCol="0">
            <a:spAutoFit/>
          </a:bodyPr>
          <a:lstStyle/>
          <a:p>
            <a:r>
              <a:rPr lang="en-US" dirty="0"/>
              <a:t>p. 8</a:t>
            </a:r>
          </a:p>
        </p:txBody>
      </p:sp>
      <p:pic>
        <p:nvPicPr>
          <p:cNvPr id="8" name="Picture 7" descr="Three days and we leave, almost exactly from the writing of this entr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79" y="4082143"/>
            <a:ext cx="1701000" cy="2057400"/>
          </a:xfrm>
          <a:prstGeom prst="rect">
            <a:avLst/>
          </a:prstGeom>
        </p:spPr>
      </p:pic>
    </p:spTree>
    <p:extLst>
      <p:ext uri="{BB962C8B-B14F-4D97-AF65-F5344CB8AC3E}">
        <p14:creationId xmlns:p14="http://schemas.microsoft.com/office/powerpoint/2010/main" val="6773654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cs typeface="Garamond"/>
              </a:rPr>
              <a:t>Paraphrase Passport</a:t>
            </a:r>
            <a:endParaRPr lang="en-US" sz="4000" b="1" dirty="0"/>
          </a:p>
        </p:txBody>
      </p:sp>
      <p:sp>
        <p:nvSpPr>
          <p:cNvPr id="3" name="Content Placeholder 2"/>
          <p:cNvSpPr>
            <a:spLocks noGrp="1"/>
          </p:cNvSpPr>
          <p:nvPr>
            <p:ph idx="1"/>
          </p:nvPr>
        </p:nvSpPr>
        <p:spPr>
          <a:xfrm>
            <a:off x="457200" y="1219201"/>
            <a:ext cx="8534400" cy="5049252"/>
          </a:xfrm>
        </p:spPr>
        <p:txBody>
          <a:bodyPr/>
          <a:lstStyle/>
          <a:p>
            <a:pPr marL="168275" indent="-168275" fontAlgn="auto">
              <a:spcBef>
                <a:spcPts val="0"/>
              </a:spcBef>
              <a:spcAft>
                <a:spcPts val="0"/>
              </a:spcAft>
              <a:defRPr/>
            </a:pPr>
            <a:r>
              <a:rPr lang="en-US" sz="3000" dirty="0"/>
              <a:t>In groups, one of your members' will discuss what Receptive Skills are (p.8)</a:t>
            </a:r>
          </a:p>
          <a:p>
            <a:pPr marL="168275" indent="-168275" fontAlgn="auto">
              <a:spcBef>
                <a:spcPts val="0"/>
              </a:spcBef>
              <a:spcAft>
                <a:spcPts val="0"/>
              </a:spcAft>
              <a:defRPr/>
            </a:pPr>
            <a:r>
              <a:rPr lang="en-US" sz="3000" dirty="0"/>
              <a:t>Another person must correctly paraphrase  that statement, a third person will give feedback with regard to the completeness and accuracy of the paraphrase. </a:t>
            </a:r>
          </a:p>
          <a:p>
            <a:pPr marL="168275" indent="-168275" fontAlgn="auto">
              <a:spcBef>
                <a:spcPts val="0"/>
              </a:spcBef>
              <a:spcAft>
                <a:spcPts val="0"/>
              </a:spcAft>
              <a:defRPr/>
            </a:pPr>
            <a:r>
              <a:rPr lang="en-US" sz="3000" dirty="0"/>
              <a:t>A fourth person will discuss the “Expressive Skills”, a fifth person will paraphrase</a:t>
            </a:r>
          </a:p>
          <a:p>
            <a:pPr marL="168275" indent="-168275" fontAlgn="auto">
              <a:spcBef>
                <a:spcPts val="0"/>
              </a:spcBef>
              <a:spcAft>
                <a:spcPts val="0"/>
              </a:spcAft>
              <a:defRPr/>
            </a:pPr>
            <a:r>
              <a:rPr lang="en-US" sz="3000" dirty="0"/>
              <a:t> Any member can help giving cues or feedback</a:t>
            </a:r>
            <a:r>
              <a:rPr lang="en-US" dirty="0"/>
              <a:t>.</a:t>
            </a:r>
          </a:p>
        </p:txBody>
      </p:sp>
      <p:sp>
        <p:nvSpPr>
          <p:cNvPr id="4" name="Footer Placeholder 3"/>
          <p:cNvSpPr>
            <a:spLocks noGrp="1"/>
          </p:cNvSpPr>
          <p:nvPr>
            <p:ph type="ftr" sz="quarter" idx="3"/>
          </p:nvPr>
        </p:nvSpPr>
        <p:spPr/>
        <p:txBody>
          <a:bodyPr/>
          <a:lstStyle/>
          <a:p>
            <a:r>
              <a:rPr lang="en-US" dirty="0"/>
              <a:t>Division of Instructional Support</a:t>
            </a:r>
          </a:p>
        </p:txBody>
      </p:sp>
      <p:sp>
        <p:nvSpPr>
          <p:cNvPr id="6" name="Slide Number Placeholder 5"/>
          <p:cNvSpPr>
            <a:spLocks noGrp="1"/>
          </p:cNvSpPr>
          <p:nvPr>
            <p:ph type="sldNum" sz="quarter" idx="12"/>
          </p:nvPr>
        </p:nvSpPr>
        <p:spPr/>
        <p:txBody>
          <a:bodyPr/>
          <a:lstStyle/>
          <a:p>
            <a:endParaRPr lang="en-US" dirty="0"/>
          </a:p>
        </p:txBody>
      </p:sp>
      <p:pic>
        <p:nvPicPr>
          <p:cNvPr id="9" name="Picture 8" descr="The End of My e-Passport Sag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671" y="5380732"/>
            <a:ext cx="1567588" cy="1477268"/>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cs typeface="Garamond"/>
              </a:rPr>
              <a:t>Second Language Acquisition</a:t>
            </a:r>
            <a:endParaRPr lang="en-US" sz="4000" b="1" dirty="0"/>
          </a:p>
        </p:txBody>
      </p:sp>
      <p:sp>
        <p:nvSpPr>
          <p:cNvPr id="3" name="Content Placeholder 2"/>
          <p:cNvSpPr>
            <a:spLocks noGrp="1"/>
          </p:cNvSpPr>
          <p:nvPr>
            <p:ph idx="1"/>
          </p:nvPr>
        </p:nvSpPr>
        <p:spPr>
          <a:xfrm>
            <a:off x="609600" y="1371600"/>
            <a:ext cx="8077200" cy="4800600"/>
          </a:xfrm>
        </p:spPr>
        <p:txBody>
          <a:bodyPr/>
          <a:lstStyle/>
          <a:p>
            <a:pPr marL="0" indent="0">
              <a:buNone/>
            </a:pPr>
            <a:r>
              <a:rPr lang="en-US" dirty="0"/>
              <a:t>Let’s discuss the content of </a:t>
            </a:r>
            <a:r>
              <a:rPr lang="en-US" b="1" dirty="0"/>
              <a:t>p. 8</a:t>
            </a:r>
            <a:r>
              <a:rPr lang="en-US" dirty="0"/>
              <a:t>.  Why is it  important to remember that second language acquisition is an interdependent process?</a:t>
            </a:r>
          </a:p>
          <a:p>
            <a:pPr marL="168275" indent="-168275"/>
            <a:r>
              <a:rPr lang="en-US" dirty="0"/>
              <a:t>What is second language acquisition?</a:t>
            </a:r>
          </a:p>
          <a:p>
            <a:pPr marL="168275" indent="-168275"/>
            <a:r>
              <a:rPr lang="en-US" dirty="0"/>
              <a:t>What are </a:t>
            </a:r>
            <a:r>
              <a:rPr lang="en-US" b="1" dirty="0">
                <a:solidFill>
                  <a:srgbClr val="C00000"/>
                </a:solidFill>
              </a:rPr>
              <a:t>receptive</a:t>
            </a:r>
            <a:r>
              <a:rPr lang="en-US" dirty="0"/>
              <a:t> skills?</a:t>
            </a:r>
          </a:p>
          <a:p>
            <a:pPr marL="168275" indent="-168275"/>
            <a:r>
              <a:rPr lang="en-US" dirty="0"/>
              <a:t>What are </a:t>
            </a:r>
            <a:r>
              <a:rPr lang="en-US" b="1" dirty="0">
                <a:solidFill>
                  <a:srgbClr val="C00000"/>
                </a:solidFill>
              </a:rPr>
              <a:t>expressive</a:t>
            </a:r>
            <a:r>
              <a:rPr lang="en-US" dirty="0"/>
              <a:t> skills?</a:t>
            </a:r>
          </a:p>
          <a:p>
            <a:pPr marL="168275" indent="-168275" fontAlgn="auto">
              <a:spcBef>
                <a:spcPts val="0"/>
              </a:spcBef>
              <a:spcAft>
                <a:spcPts val="0"/>
              </a:spcAft>
              <a:defRPr/>
            </a:pPr>
            <a:r>
              <a:rPr lang="en-US" dirty="0"/>
              <a:t>Share with our whole group.</a:t>
            </a:r>
          </a:p>
        </p:txBody>
      </p:sp>
      <p:sp>
        <p:nvSpPr>
          <p:cNvPr id="4" name="Footer Placeholder 3"/>
          <p:cNvSpPr>
            <a:spLocks noGrp="1"/>
          </p:cNvSpPr>
          <p:nvPr>
            <p:ph type="ftr" sz="quarter" idx="3"/>
          </p:nvPr>
        </p:nvSpPr>
        <p:spPr/>
        <p:txBody>
          <a:bodyPr/>
          <a:lstStyle/>
          <a:p>
            <a:r>
              <a:rPr lang="en-US" dirty="0"/>
              <a:t>Division of Instructional Support</a:t>
            </a:r>
          </a:p>
        </p:txBody>
      </p:sp>
      <p:sp>
        <p:nvSpPr>
          <p:cNvPr id="6" name="Slide Number Placeholder 5"/>
          <p:cNvSpPr>
            <a:spLocks noGrp="1"/>
          </p:cNvSpPr>
          <p:nvPr>
            <p:ph type="sldNum" sz="quarter" idx="12"/>
          </p:nvPr>
        </p:nvSpPr>
        <p:spPr/>
        <p:txBody>
          <a:bodyPr/>
          <a:lstStyle/>
          <a:p>
            <a:endParaRPr lang="en-US" dirty="0"/>
          </a:p>
        </p:txBody>
      </p:sp>
      <p:pic>
        <p:nvPicPr>
          <p:cNvPr id="2051" name="Picture 3" descr="C:\Users\proerig\AppData\Local\Microsoft\Windows\Temporary Internet Files\Content.IE5\7JR8H6TG\MP900442219[1].jpg"/>
          <p:cNvPicPr>
            <a:picLocks noChangeAspect="1" noChangeArrowheads="1"/>
          </p:cNvPicPr>
          <p:nvPr/>
        </p:nvPicPr>
        <p:blipFill>
          <a:blip r:embed="rId3" cstate="print"/>
          <a:srcRect/>
          <a:stretch>
            <a:fillRect/>
          </a:stretch>
        </p:blipFill>
        <p:spPr bwMode="auto">
          <a:xfrm>
            <a:off x="6324600" y="5297905"/>
            <a:ext cx="1600200" cy="1179095"/>
          </a:xfrm>
          <a:prstGeom prst="rect">
            <a:avLst/>
          </a:prstGeom>
          <a:noFill/>
        </p:spPr>
      </p:pic>
      <p:sp>
        <p:nvSpPr>
          <p:cNvPr id="7" name="TextBox 6"/>
          <p:cNvSpPr txBox="1"/>
          <p:nvPr/>
        </p:nvSpPr>
        <p:spPr>
          <a:xfrm>
            <a:off x="8228879" y="6183868"/>
            <a:ext cx="534121" cy="369332"/>
          </a:xfrm>
          <a:prstGeom prst="rect">
            <a:avLst/>
          </a:prstGeom>
          <a:noFill/>
        </p:spPr>
        <p:txBody>
          <a:bodyPr wrap="none" rtlCol="0">
            <a:spAutoFit/>
          </a:bodyPr>
          <a:lstStyle/>
          <a:p>
            <a:r>
              <a:rPr lang="en-US" dirty="0"/>
              <a:t>p. 8</a:t>
            </a:r>
          </a:p>
        </p:txBody>
      </p:sp>
    </p:spTree>
    <p:extLst>
      <p:ext uri="{BB962C8B-B14F-4D97-AF65-F5344CB8AC3E}">
        <p14:creationId xmlns:p14="http://schemas.microsoft.com/office/powerpoint/2010/main" val="18028187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890" y="1524000"/>
            <a:ext cx="8461310" cy="3886200"/>
          </a:xfrm>
        </p:spPr>
        <p:txBody>
          <a:bodyPr>
            <a:noAutofit/>
          </a:bodyPr>
          <a:lstStyle/>
          <a:p>
            <a:pPr marL="228600" indent="-228600">
              <a:buFont typeface="Arial" pitchFamily="34" charset="0"/>
              <a:buChar char="•"/>
            </a:pPr>
            <a:r>
              <a:rPr lang="en-US" sz="2800" dirty="0">
                <a:cs typeface="Arial" pitchFamily="34" charset="0"/>
              </a:rPr>
              <a:t>Progression of skills in the four language domains.</a:t>
            </a:r>
          </a:p>
          <a:p>
            <a:pPr marL="228600" indent="-228600">
              <a:buFont typeface="Arial" pitchFamily="34" charset="0"/>
              <a:buChar char="•"/>
            </a:pPr>
            <a:endParaRPr lang="en-US" sz="2800" dirty="0">
              <a:cs typeface="Arial" pitchFamily="34" charset="0"/>
            </a:endParaRPr>
          </a:p>
          <a:p>
            <a:pPr marL="228600" indent="-228600"/>
            <a:r>
              <a:rPr lang="en-US" sz="2800" b="1" i="1" dirty="0">
                <a:cs typeface="Arial" pitchFamily="34" charset="0"/>
              </a:rPr>
              <a:t>Receptive</a:t>
            </a:r>
            <a:r>
              <a:rPr lang="en-US" sz="2800" b="1" dirty="0">
                <a:cs typeface="Arial" pitchFamily="34" charset="0"/>
              </a:rPr>
              <a:t> </a:t>
            </a:r>
            <a:r>
              <a:rPr lang="en-US" sz="2800" dirty="0">
                <a:cs typeface="Arial" pitchFamily="34" charset="0"/>
              </a:rPr>
              <a:t>skills are necessary for comprehension and attainment of language. </a:t>
            </a:r>
          </a:p>
          <a:p>
            <a:pPr marL="228600" indent="-228600"/>
            <a:endParaRPr lang="en-US" sz="2800" dirty="0">
              <a:cs typeface="Arial" pitchFamily="34" charset="0"/>
            </a:endParaRPr>
          </a:p>
          <a:p>
            <a:pPr marL="228600" indent="-228600"/>
            <a:r>
              <a:rPr lang="en-US" sz="2800" b="1" i="1" dirty="0">
                <a:cs typeface="Arial" pitchFamily="34" charset="0"/>
              </a:rPr>
              <a:t>Expressive</a:t>
            </a:r>
            <a:r>
              <a:rPr lang="en-US" sz="2800" b="1" dirty="0">
                <a:cs typeface="Arial" pitchFamily="34" charset="0"/>
              </a:rPr>
              <a:t> </a:t>
            </a:r>
            <a:r>
              <a:rPr lang="en-US" sz="2800" dirty="0">
                <a:cs typeface="Arial" pitchFamily="34" charset="0"/>
              </a:rPr>
              <a:t>skills are needed to express and share ideas.</a:t>
            </a:r>
            <a:endParaRPr lang="en-US" sz="2800" dirty="0">
              <a:cs typeface="Helvetica"/>
            </a:endParaRPr>
          </a:p>
          <a:p>
            <a:pPr>
              <a:buNone/>
            </a:pPr>
            <a:r>
              <a:rPr lang="en-US" sz="1800" dirty="0">
                <a:latin typeface="Helvetica"/>
                <a:cs typeface="Helvetica"/>
              </a:rPr>
              <a:t>      </a:t>
            </a:r>
          </a:p>
        </p:txBody>
      </p:sp>
      <p:sp>
        <p:nvSpPr>
          <p:cNvPr id="4" name="Content Placeholder 2"/>
          <p:cNvSpPr txBox="1">
            <a:spLocks/>
          </p:cNvSpPr>
          <p:nvPr/>
        </p:nvSpPr>
        <p:spPr>
          <a:xfrm>
            <a:off x="457200" y="381000"/>
            <a:ext cx="8229600" cy="8982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b="1" dirty="0">
                <a:latin typeface="+mj-lt"/>
                <a:cs typeface="Garamond"/>
              </a:rPr>
              <a:t>Second Language Acquisition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559282"/>
            <a:ext cx="2133600" cy="207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229600" y="6172200"/>
            <a:ext cx="569387" cy="369332"/>
          </a:xfrm>
          <a:prstGeom prst="rect">
            <a:avLst/>
          </a:prstGeom>
        </p:spPr>
        <p:txBody>
          <a:bodyPr wrap="none">
            <a:spAutoFit/>
          </a:bodyPr>
          <a:lstStyle/>
          <a:p>
            <a:r>
              <a:rPr lang="en-US" dirty="0">
                <a:latin typeface="Helvetica"/>
                <a:cs typeface="Helvetica"/>
              </a:rPr>
              <a:t>p. 8</a:t>
            </a:r>
            <a:endParaRPr lang="en-US" dirty="0"/>
          </a:p>
        </p:txBody>
      </p:sp>
      <p:sp>
        <p:nvSpPr>
          <p:cNvPr id="7" name="Footer Placeholder 6"/>
          <p:cNvSpPr>
            <a:spLocks noGrp="1"/>
          </p:cNvSpPr>
          <p:nvPr>
            <p:ph type="ftr" sz="quarter" idx="3"/>
          </p:nvPr>
        </p:nvSpPr>
        <p:spPr/>
        <p:txBody>
          <a:bodyPr/>
          <a:lstStyle/>
          <a:p>
            <a:r>
              <a:rPr lang="en-US" dirty="0"/>
              <a:t>Division of Instructional Support</a:t>
            </a:r>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0166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3733800"/>
          </a:xfrm>
        </p:spPr>
        <p:txBody>
          <a:bodyPr>
            <a:noAutofit/>
          </a:bodyPr>
          <a:lstStyle/>
          <a:p>
            <a:pPr marL="0" indent="0" fontAlgn="auto">
              <a:spcBef>
                <a:spcPts val="0"/>
              </a:spcBef>
              <a:spcAft>
                <a:spcPts val="0"/>
              </a:spcAft>
              <a:defRPr/>
            </a:pPr>
            <a:r>
              <a:rPr lang="en-US" sz="2800" dirty="0">
                <a:cs typeface="Arial" pitchFamily="34" charset="0"/>
              </a:rPr>
              <a:t>Instructional tasks must implement a multitude of learning interactions promoting the development of receptive and expressive skills simultaneously.</a:t>
            </a:r>
          </a:p>
          <a:p>
            <a:pPr marL="0" indent="0" fontAlgn="auto">
              <a:spcBef>
                <a:spcPts val="0"/>
              </a:spcBef>
              <a:spcAft>
                <a:spcPts val="0"/>
              </a:spcAft>
              <a:defRPr/>
            </a:pPr>
            <a:endParaRPr lang="en-US" sz="2000" dirty="0">
              <a:cs typeface="Arial" pitchFamily="34" charset="0"/>
            </a:endParaRPr>
          </a:p>
          <a:p>
            <a:pPr marL="0" indent="0" fontAlgn="auto">
              <a:spcBef>
                <a:spcPts val="0"/>
              </a:spcBef>
              <a:spcAft>
                <a:spcPts val="0"/>
              </a:spcAft>
              <a:defRPr/>
            </a:pPr>
            <a:r>
              <a:rPr lang="en-US" sz="2800" dirty="0"/>
              <a:t>In your group, discuss and tell what you use to develop student’s </a:t>
            </a:r>
            <a:r>
              <a:rPr lang="en-US" sz="2800" b="1" dirty="0"/>
              <a:t>receptive skills </a:t>
            </a:r>
            <a:r>
              <a:rPr lang="en-US" sz="2800" dirty="0"/>
              <a:t>and</a:t>
            </a:r>
            <a:r>
              <a:rPr lang="en-US" sz="2800" b="1" dirty="0"/>
              <a:t> expressive skills</a:t>
            </a:r>
            <a:r>
              <a:rPr lang="en-US" sz="2800" dirty="0"/>
              <a:t>. </a:t>
            </a:r>
          </a:p>
          <a:p>
            <a:pPr marL="168275" indent="-168275" fontAlgn="auto">
              <a:spcBef>
                <a:spcPts val="0"/>
              </a:spcBef>
              <a:spcAft>
                <a:spcPts val="0"/>
              </a:spcAft>
              <a:buNone/>
              <a:defRPr/>
            </a:pPr>
            <a:endParaRPr lang="en-US" sz="2000" dirty="0"/>
          </a:p>
          <a:p>
            <a:pPr marL="168275" indent="-168275" fontAlgn="auto">
              <a:spcBef>
                <a:spcPts val="0"/>
              </a:spcBef>
              <a:spcAft>
                <a:spcPts val="0"/>
              </a:spcAft>
              <a:defRPr/>
            </a:pPr>
            <a:r>
              <a:rPr lang="en-US" sz="2800" dirty="0"/>
              <a:t>Share with the whole group.</a:t>
            </a:r>
          </a:p>
        </p:txBody>
      </p:sp>
      <p:sp>
        <p:nvSpPr>
          <p:cNvPr id="4" name="Content Placeholder 2"/>
          <p:cNvSpPr txBox="1">
            <a:spLocks/>
          </p:cNvSpPr>
          <p:nvPr/>
        </p:nvSpPr>
        <p:spPr>
          <a:xfrm>
            <a:off x="457200" y="381000"/>
            <a:ext cx="8229600" cy="8982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t>Second Language Acquisition in the Classroom</a:t>
            </a:r>
            <a:endParaRPr lang="en-US" sz="4000" b="1" dirty="0">
              <a:latin typeface="+mj-lt"/>
              <a:cs typeface="Garamond"/>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799" y="4648200"/>
            <a:ext cx="1990547" cy="193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269813" y="6183868"/>
            <a:ext cx="569387" cy="369332"/>
          </a:xfrm>
          <a:prstGeom prst="rect">
            <a:avLst/>
          </a:prstGeom>
        </p:spPr>
        <p:txBody>
          <a:bodyPr wrap="none">
            <a:spAutoFit/>
          </a:bodyPr>
          <a:lstStyle/>
          <a:p>
            <a:r>
              <a:rPr lang="en-US" dirty="0">
                <a:latin typeface="Helvetica"/>
                <a:cs typeface="Helvetica"/>
              </a:rPr>
              <a:t>p. 8</a:t>
            </a:r>
            <a:endParaRPr lang="en-US" dirty="0"/>
          </a:p>
        </p:txBody>
      </p:sp>
      <p:sp>
        <p:nvSpPr>
          <p:cNvPr id="7" name="Footer Placeholder 6"/>
          <p:cNvSpPr>
            <a:spLocks noGrp="1"/>
          </p:cNvSpPr>
          <p:nvPr>
            <p:ph type="ftr" sz="quarter" idx="3"/>
          </p:nvPr>
        </p:nvSpPr>
        <p:spPr/>
        <p:txBody>
          <a:bodyPr/>
          <a:lstStyle/>
          <a:p>
            <a:r>
              <a:rPr lang="en-US" dirty="0"/>
              <a:t>Division of Instructional Support</a:t>
            </a:r>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0166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97503"/>
            <a:ext cx="8271350" cy="4522297"/>
          </a:xfrm>
        </p:spPr>
        <p:txBody>
          <a:bodyPr>
            <a:noAutofit/>
          </a:bodyPr>
          <a:lstStyle/>
          <a:p>
            <a:pPr marL="0" lvl="1" indent="0">
              <a:buNone/>
            </a:pPr>
            <a:r>
              <a:rPr lang="en-US" b="1" dirty="0">
                <a:latin typeface="Helvetica" pitchFamily="34" charset="0"/>
                <a:cs typeface="Helvetica" pitchFamily="34" charset="0"/>
              </a:rPr>
              <a:t>Content Objective </a:t>
            </a:r>
            <a:r>
              <a:rPr lang="en-US" dirty="0">
                <a:latin typeface="Helvetica" pitchFamily="34" charset="0"/>
                <a:cs typeface="Helvetica" pitchFamily="34" charset="0"/>
              </a:rPr>
              <a:t>– Participants will explore how to plan effective instruction that addresses the language development process of ELLs identified at the beginning and intermediate proficiency levels in grade 3 or higher.</a:t>
            </a:r>
          </a:p>
          <a:p>
            <a:pPr marL="0" lvl="1" indent="0">
              <a:buNone/>
            </a:pPr>
            <a:endParaRPr lang="en-US" sz="2400" dirty="0">
              <a:latin typeface="Helvetica" pitchFamily="34" charset="0"/>
              <a:cs typeface="Helvetica" pitchFamily="34" charset="0"/>
            </a:endParaRPr>
          </a:p>
          <a:p>
            <a:pPr marL="0" lvl="1" indent="0">
              <a:buNone/>
            </a:pPr>
            <a:r>
              <a:rPr lang="en-US" b="1" dirty="0">
                <a:latin typeface="Helvetica" pitchFamily="34" charset="0"/>
                <a:cs typeface="Helvetica" pitchFamily="34" charset="0"/>
              </a:rPr>
              <a:t>Language Objective </a:t>
            </a:r>
            <a:r>
              <a:rPr lang="en-US" dirty="0">
                <a:latin typeface="Helvetica" pitchFamily="34" charset="0"/>
                <a:cs typeface="Helvetica" pitchFamily="34" charset="0"/>
              </a:rPr>
              <a:t>– Participants will discuss how to design instruction to provide an intensive and ongoing foundation in second language acquisition.</a:t>
            </a:r>
          </a:p>
        </p:txBody>
      </p:sp>
      <p:sp>
        <p:nvSpPr>
          <p:cNvPr id="5" name="Title 3"/>
          <p:cNvSpPr>
            <a:spLocks noGrp="1"/>
          </p:cNvSpPr>
          <p:nvPr>
            <p:ph type="title"/>
          </p:nvPr>
        </p:nvSpPr>
        <p:spPr>
          <a:xfrm>
            <a:off x="838200" y="381000"/>
            <a:ext cx="7315200" cy="990600"/>
          </a:xfrm>
          <a:solidFill>
            <a:schemeClr val="bg1">
              <a:alpha val="70000"/>
            </a:schemeClr>
          </a:solidFill>
        </p:spPr>
        <p:txBody>
          <a:bodyPr/>
          <a:lstStyle/>
          <a:p>
            <a:r>
              <a:rPr lang="en-US" sz="4000" b="1" dirty="0">
                <a:solidFill>
                  <a:schemeClr val="tx1"/>
                </a:solidFill>
                <a:effectLst/>
                <a:cs typeface="Arial" pitchFamily="34" charset="0"/>
              </a:rPr>
              <a:t>Objectives</a:t>
            </a:r>
            <a:endParaRPr lang="en-US" sz="4000" b="1" dirty="0"/>
          </a:p>
        </p:txBody>
      </p:sp>
      <p:sp>
        <p:nvSpPr>
          <p:cNvPr id="4" name="Footer Placeholder 3"/>
          <p:cNvSpPr>
            <a:spLocks noGrp="1"/>
          </p:cNvSpPr>
          <p:nvPr>
            <p:ph type="ftr" sz="quarter" idx="3"/>
          </p:nvPr>
        </p:nvSpPr>
        <p:spPr/>
        <p:txBody>
          <a:bodyPr/>
          <a:lstStyle/>
          <a:p>
            <a:r>
              <a:rPr lang="en-US" dirty="0"/>
              <a:t>Division of Instructional Support</a:t>
            </a:r>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18108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580" y="1992617"/>
            <a:ext cx="5866367" cy="4071602"/>
          </a:xfrm>
        </p:spPr>
        <p:txBody>
          <a:bodyPr>
            <a:normAutofit/>
          </a:bodyPr>
          <a:lstStyle/>
          <a:p>
            <a:endParaRPr lang="en-US" sz="2400" dirty="0">
              <a:latin typeface="Helvetica"/>
              <a:cs typeface="Helvetica"/>
            </a:endParaRPr>
          </a:p>
          <a:p>
            <a:endParaRPr lang="en-US" sz="2400" dirty="0">
              <a:latin typeface="Helvetica"/>
              <a:cs typeface="Helvetica"/>
            </a:endParaRPr>
          </a:p>
          <a:p>
            <a:endParaRPr lang="en-US" sz="2400" dirty="0">
              <a:latin typeface="Helvetica"/>
              <a:cs typeface="Helvetica"/>
            </a:endParaRPr>
          </a:p>
        </p:txBody>
      </p:sp>
      <p:sp>
        <p:nvSpPr>
          <p:cNvPr id="4" name="Content Placeholder 2"/>
          <p:cNvSpPr txBox="1">
            <a:spLocks/>
          </p:cNvSpPr>
          <p:nvPr/>
        </p:nvSpPr>
        <p:spPr>
          <a:xfrm>
            <a:off x="533400" y="304800"/>
            <a:ext cx="8229600" cy="8982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latin typeface="+mj-lt"/>
                <a:cs typeface="Garamond"/>
              </a:rPr>
              <a:t>Second Language Acquisition</a:t>
            </a:r>
          </a:p>
        </p:txBody>
      </p:sp>
      <p:graphicFrame>
        <p:nvGraphicFramePr>
          <p:cNvPr id="6" name="Table 5"/>
          <p:cNvGraphicFramePr>
            <a:graphicFrameLocks noGrp="1"/>
          </p:cNvGraphicFramePr>
          <p:nvPr>
            <p:extLst>
              <p:ext uri="{D42A27DB-BD31-4B8C-83A1-F6EECF244321}">
                <p14:modId xmlns:p14="http://schemas.microsoft.com/office/powerpoint/2010/main" val="860388773"/>
              </p:ext>
            </p:extLst>
          </p:nvPr>
        </p:nvGraphicFramePr>
        <p:xfrm>
          <a:off x="304800" y="1143000"/>
          <a:ext cx="8534400" cy="4663440"/>
        </p:xfrm>
        <a:graphic>
          <a:graphicData uri="http://schemas.openxmlformats.org/drawingml/2006/table">
            <a:tbl>
              <a:tblPr firstRow="1" bandRow="1">
                <a:tableStyleId>{F5AB1C69-6EDB-4FF4-983F-18BD219EF322}</a:tableStyleId>
              </a:tblPr>
              <a:tblGrid>
                <a:gridCol w="28448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598684">
                <a:tc>
                  <a:txBody>
                    <a:bodyPr/>
                    <a:lstStyle/>
                    <a:p>
                      <a:pPr algn="ctr"/>
                      <a:r>
                        <a:rPr lang="en-US" sz="3200" dirty="0">
                          <a:solidFill>
                            <a:schemeClr val="tx1"/>
                          </a:solidFill>
                          <a:latin typeface="+mj-lt"/>
                        </a:rPr>
                        <a:t>Focused</a:t>
                      </a:r>
                    </a:p>
                  </a:txBody>
                  <a:tcPr>
                    <a:solidFill>
                      <a:schemeClr val="accent3">
                        <a:lumMod val="40000"/>
                        <a:lumOff val="60000"/>
                      </a:schemeClr>
                    </a:solidFill>
                  </a:tcPr>
                </a:tc>
                <a:tc>
                  <a:txBody>
                    <a:bodyPr/>
                    <a:lstStyle/>
                    <a:p>
                      <a:pPr algn="ctr"/>
                      <a:r>
                        <a:rPr lang="en-US" sz="3200" dirty="0">
                          <a:solidFill>
                            <a:schemeClr val="tx1"/>
                          </a:solidFill>
                          <a:latin typeface="+mj-lt"/>
                        </a:rPr>
                        <a:t>Targeted</a:t>
                      </a:r>
                    </a:p>
                  </a:txBody>
                  <a:tcPr>
                    <a:solidFill>
                      <a:schemeClr val="accent3">
                        <a:lumMod val="40000"/>
                        <a:lumOff val="60000"/>
                      </a:schemeClr>
                    </a:solidFill>
                  </a:tcPr>
                </a:tc>
                <a:tc>
                  <a:txBody>
                    <a:bodyPr/>
                    <a:lstStyle/>
                    <a:p>
                      <a:pPr algn="ctr"/>
                      <a:r>
                        <a:rPr lang="en-US" sz="3200" dirty="0">
                          <a:solidFill>
                            <a:schemeClr val="tx1"/>
                          </a:solidFill>
                          <a:latin typeface="+mj-lt"/>
                        </a:rPr>
                        <a:t>Systematic</a:t>
                      </a:r>
                    </a:p>
                  </a:txBody>
                  <a:tcPr>
                    <a:solidFill>
                      <a:schemeClr val="accent3">
                        <a:lumMod val="40000"/>
                        <a:lumOff val="60000"/>
                      </a:schemeClr>
                    </a:solidFill>
                  </a:tcPr>
                </a:tc>
                <a:extLst>
                  <a:ext uri="{0D108BD9-81ED-4DB2-BD59-A6C34878D82A}">
                    <a16:rowId xmlns:a16="http://schemas.microsoft.com/office/drawing/2014/main" val="10000"/>
                  </a:ext>
                </a:extLst>
              </a:tr>
              <a:tr h="4064756">
                <a:tc>
                  <a:txBody>
                    <a:bodyPr/>
                    <a:lstStyle/>
                    <a:p>
                      <a:pPr algn="l"/>
                      <a:r>
                        <a:rPr lang="en-US" sz="2400" b="1" i="0" dirty="0">
                          <a:solidFill>
                            <a:schemeClr val="tx1"/>
                          </a:solidFill>
                        </a:rPr>
                        <a:t>Instruction</a:t>
                      </a:r>
                      <a:r>
                        <a:rPr lang="en-US" sz="2400" b="1" i="0" baseline="0" dirty="0">
                          <a:solidFill>
                            <a:schemeClr val="tx1"/>
                          </a:solidFill>
                        </a:rPr>
                        <a:t> and academic tasks are specifically designed with an emphasis on promoting students’ English language development.</a:t>
                      </a:r>
                      <a:endParaRPr lang="en-US" sz="1800" b="1" i="0" dirty="0">
                        <a:solidFill>
                          <a:schemeClr val="tx1"/>
                        </a:solidFill>
                      </a:endParaRPr>
                    </a:p>
                  </a:txBody>
                  <a:tcPr>
                    <a:solidFill>
                      <a:schemeClr val="bg1">
                        <a:lumMod val="85000"/>
                      </a:schemeClr>
                    </a:solidFill>
                  </a:tcPr>
                </a:tc>
                <a:tc>
                  <a:txBody>
                    <a:bodyPr/>
                    <a:lstStyle/>
                    <a:p>
                      <a:pPr algn="l"/>
                      <a:r>
                        <a:rPr lang="en-US" sz="2400" b="1" i="0" dirty="0">
                          <a:solidFill>
                            <a:schemeClr val="tx1"/>
                          </a:solidFill>
                        </a:rPr>
                        <a:t>Instruction and academic tasks are purposefully aligned to the language</a:t>
                      </a:r>
                      <a:r>
                        <a:rPr lang="en-US" sz="2400" b="1" i="0" baseline="0" dirty="0">
                          <a:solidFill>
                            <a:schemeClr val="tx1"/>
                          </a:solidFill>
                        </a:rPr>
                        <a:t> proficiency levels of ELLs.</a:t>
                      </a:r>
                      <a:endParaRPr lang="en-US" sz="2400" b="1" i="0" dirty="0">
                        <a:solidFill>
                          <a:schemeClr val="tx1"/>
                        </a:solidFill>
                      </a:endParaRPr>
                    </a:p>
                  </a:txBody>
                  <a:tcPr>
                    <a:solidFill>
                      <a:schemeClr val="bg1">
                        <a:lumMod val="85000"/>
                      </a:schemeClr>
                    </a:solidFill>
                  </a:tcPr>
                </a:tc>
                <a:tc>
                  <a:txBody>
                    <a:bodyPr/>
                    <a:lstStyle/>
                    <a:p>
                      <a:pPr algn="l"/>
                      <a:r>
                        <a:rPr lang="en-US" sz="2400" b="1" i="0" dirty="0">
                          <a:solidFill>
                            <a:schemeClr val="tx1"/>
                          </a:solidFill>
                        </a:rPr>
                        <a:t>Instruction and academic tasks are carefully</a:t>
                      </a:r>
                      <a:r>
                        <a:rPr lang="en-US" sz="2400" b="1" i="0" baseline="0" dirty="0">
                          <a:solidFill>
                            <a:schemeClr val="tx1"/>
                          </a:solidFill>
                        </a:rPr>
                        <a:t> planned and consistently implemented to address the progression of skills necessary to support the accelerated learning of English.  </a:t>
                      </a:r>
                      <a:endParaRPr lang="en-US" sz="2400" b="1" i="0" dirty="0">
                        <a:solidFill>
                          <a:schemeClr val="tx1"/>
                        </a:solidFill>
                      </a:endParaRPr>
                    </a:p>
                  </a:txBody>
                  <a:tcPr>
                    <a:solidFill>
                      <a:schemeClr val="bg1">
                        <a:lumMod val="85000"/>
                      </a:schemeClr>
                    </a:solidFill>
                  </a:tcPr>
                </a:tc>
                <a:extLst>
                  <a:ext uri="{0D108BD9-81ED-4DB2-BD59-A6C34878D82A}">
                    <a16:rowId xmlns:a16="http://schemas.microsoft.com/office/drawing/2014/main" val="10001"/>
                  </a:ext>
                </a:extLst>
              </a:tr>
            </a:tbl>
          </a:graphicData>
        </a:graphic>
      </p:graphicFrame>
      <p:sp>
        <p:nvSpPr>
          <p:cNvPr id="5" name="Footer Placeholder 4"/>
          <p:cNvSpPr>
            <a:spLocks noGrp="1"/>
          </p:cNvSpPr>
          <p:nvPr>
            <p:ph type="ftr" sz="quarter" idx="3"/>
          </p:nvPr>
        </p:nvSpPr>
        <p:spPr>
          <a:xfrm>
            <a:off x="3276600" y="6477000"/>
            <a:ext cx="2743200" cy="381000"/>
          </a:xfrm>
        </p:spPr>
        <p:txBody>
          <a:bodyPr/>
          <a:lstStyle/>
          <a:p>
            <a:r>
              <a:rPr lang="en-US" dirty="0"/>
              <a:t>Division of Instructional Support</a:t>
            </a:r>
          </a:p>
        </p:txBody>
      </p:sp>
      <p:sp>
        <p:nvSpPr>
          <p:cNvPr id="8" name="TextBox 7"/>
          <p:cNvSpPr txBox="1"/>
          <p:nvPr/>
        </p:nvSpPr>
        <p:spPr>
          <a:xfrm>
            <a:off x="304800" y="5646003"/>
            <a:ext cx="8534400" cy="830997"/>
          </a:xfrm>
          <a:prstGeom prst="rect">
            <a:avLst/>
          </a:prstGeom>
          <a:solidFill>
            <a:srgbClr val="FFFFCC"/>
          </a:solidFill>
        </p:spPr>
        <p:txBody>
          <a:bodyPr wrap="square" rtlCol="0">
            <a:spAutoFit/>
          </a:bodyPr>
          <a:lstStyle/>
          <a:p>
            <a:pPr algn="ctr"/>
            <a:r>
              <a:rPr lang="en-US" sz="2400" b="1" dirty="0"/>
              <a:t>What does </a:t>
            </a:r>
            <a:r>
              <a:rPr lang="en-US" sz="2400" b="1" u="sng" dirty="0"/>
              <a:t>this</a:t>
            </a:r>
            <a:r>
              <a:rPr lang="en-US" sz="2400" b="1" dirty="0"/>
              <a:t> look like and how does it sound in the classroom?     </a:t>
            </a:r>
            <a:r>
              <a:rPr lang="en-US" sz="2400" b="1" u="sng" dirty="0"/>
              <a:t>This </a:t>
            </a:r>
            <a:r>
              <a:rPr lang="en-US" sz="2400" b="1" dirty="0"/>
              <a:t>= teacher behavior </a:t>
            </a:r>
          </a:p>
        </p:txBody>
      </p:sp>
      <p:sp>
        <p:nvSpPr>
          <p:cNvPr id="7" name="TextBox 6"/>
          <p:cNvSpPr txBox="1"/>
          <p:nvPr/>
        </p:nvSpPr>
        <p:spPr>
          <a:xfrm>
            <a:off x="8153400" y="6107668"/>
            <a:ext cx="534121" cy="369332"/>
          </a:xfrm>
          <a:prstGeom prst="rect">
            <a:avLst/>
          </a:prstGeom>
          <a:noFill/>
        </p:spPr>
        <p:txBody>
          <a:bodyPr wrap="none" rtlCol="0">
            <a:spAutoFit/>
          </a:bodyPr>
          <a:lstStyle/>
          <a:p>
            <a:r>
              <a:rPr lang="en-US" dirty="0"/>
              <a:t>p. 9</a:t>
            </a:r>
          </a:p>
        </p:txBody>
      </p:sp>
      <p:sp>
        <p:nvSpPr>
          <p:cNvPr id="10" name="Slide Number Placeholder 9"/>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8496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Timed Turns: How Are the ELPS Implemented?</a:t>
            </a:r>
          </a:p>
        </p:txBody>
      </p:sp>
      <p:sp>
        <p:nvSpPr>
          <p:cNvPr id="3" name="Content Placeholder 2"/>
          <p:cNvSpPr>
            <a:spLocks noGrp="1"/>
          </p:cNvSpPr>
          <p:nvPr>
            <p:ph idx="1"/>
          </p:nvPr>
        </p:nvSpPr>
        <p:spPr>
          <a:xfrm>
            <a:off x="304800" y="1371600"/>
            <a:ext cx="8229600" cy="4648200"/>
          </a:xfrm>
        </p:spPr>
        <p:txBody>
          <a:bodyPr/>
          <a:lstStyle/>
          <a:p>
            <a:r>
              <a:rPr lang="en-US" dirty="0"/>
              <a:t>No one can talk for more than a minute. Have a Timekeeper on each group.</a:t>
            </a:r>
          </a:p>
          <a:p>
            <a:r>
              <a:rPr lang="en-US" dirty="0"/>
              <a:t>Take turns sharing. How do you include linguistic accommodations in the design and delivery of content-based instruction? (routines, activities, and strategies to develop ELL’s receptive and expressive skills).</a:t>
            </a:r>
          </a:p>
          <a:p>
            <a:r>
              <a:rPr lang="en-US" dirty="0"/>
              <a:t>Volunteers share with our whole group</a:t>
            </a:r>
          </a:p>
        </p:txBody>
      </p:sp>
      <p:sp>
        <p:nvSpPr>
          <p:cNvPr id="4" name="Footer Placeholder 3"/>
          <p:cNvSpPr>
            <a:spLocks noGrp="1"/>
          </p:cNvSpPr>
          <p:nvPr>
            <p:ph type="ftr" sz="quarter" idx="3"/>
          </p:nvPr>
        </p:nvSpPr>
        <p:spPr/>
        <p:txBody>
          <a:bodyPr/>
          <a:lstStyle/>
          <a:p>
            <a:r>
              <a:rPr lang="en-US" dirty="0"/>
              <a:t>Division of Instructional Support</a:t>
            </a:r>
          </a:p>
        </p:txBody>
      </p:sp>
      <p:sp>
        <p:nvSpPr>
          <p:cNvPr id="6" name="Slide Number Placeholder 5"/>
          <p:cNvSpPr>
            <a:spLocks noGrp="1"/>
          </p:cNvSpPr>
          <p:nvPr>
            <p:ph type="sldNum" sz="quarter" idx="12"/>
          </p:nvPr>
        </p:nvSpPr>
        <p:spPr/>
        <p:txBody>
          <a:bodyPr/>
          <a:lstStyle/>
          <a:p>
            <a:endParaRPr lang="en-US" dirty="0"/>
          </a:p>
        </p:txBody>
      </p:sp>
      <p:pic>
        <p:nvPicPr>
          <p:cNvPr id="3078" name="Picture 6" descr="C:\Users\proerig\AppData\Local\Microsoft\Windows\Temporary Internet Files\Content.IE5\AS2R179T\MP900302919[1].jpg"/>
          <p:cNvPicPr>
            <a:picLocks noChangeAspect="1" noChangeArrowheads="1"/>
          </p:cNvPicPr>
          <p:nvPr/>
        </p:nvPicPr>
        <p:blipFill>
          <a:blip r:embed="rId3" cstate="print"/>
          <a:srcRect t="15000"/>
          <a:stretch>
            <a:fillRect/>
          </a:stretch>
        </p:blipFill>
        <p:spPr bwMode="auto">
          <a:xfrm>
            <a:off x="7523480" y="5029200"/>
            <a:ext cx="1087120" cy="1295400"/>
          </a:xfrm>
          <a:prstGeom prst="rect">
            <a:avLst/>
          </a:prstGeom>
          <a:noFill/>
        </p:spPr>
      </p:pic>
      <p:sp>
        <p:nvSpPr>
          <p:cNvPr id="7" name="Rounded Rectangle 6"/>
          <p:cNvSpPr/>
          <p:nvPr/>
        </p:nvSpPr>
        <p:spPr>
          <a:xfrm>
            <a:off x="3657600" y="5715000"/>
            <a:ext cx="2667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How often? Examples on p. 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Count-Off  1 to 4</a:t>
            </a:r>
          </a:p>
        </p:txBody>
      </p:sp>
      <p:sp>
        <p:nvSpPr>
          <p:cNvPr id="3" name="Content Placeholder 2"/>
          <p:cNvSpPr>
            <a:spLocks noGrp="1"/>
          </p:cNvSpPr>
          <p:nvPr>
            <p:ph idx="1"/>
          </p:nvPr>
        </p:nvSpPr>
        <p:spPr>
          <a:xfrm>
            <a:off x="464457" y="1417638"/>
            <a:ext cx="8229600" cy="4525963"/>
          </a:xfrm>
        </p:spPr>
        <p:txBody>
          <a:bodyPr/>
          <a:lstStyle/>
          <a:p>
            <a:pPr marL="288925" indent="-228600" fontAlgn="auto">
              <a:spcBef>
                <a:spcPts val="0"/>
              </a:spcBef>
              <a:spcAft>
                <a:spcPts val="0"/>
              </a:spcAft>
              <a:defRPr/>
            </a:pPr>
            <a:r>
              <a:rPr lang="en-US" sz="2800" dirty="0"/>
              <a:t>Go to p.9 of your ELPS Instructional Tool and read on your own the section titled: “Foundations of English Language.”</a:t>
            </a:r>
          </a:p>
          <a:p>
            <a:r>
              <a:rPr lang="en-US" sz="2800" dirty="0"/>
              <a:t>Continue taking turns and timing the speakers</a:t>
            </a:r>
          </a:p>
          <a:p>
            <a:r>
              <a:rPr lang="en-US" sz="2800" dirty="0"/>
              <a:t>You will discuss each of the four bulleted statements that will be shown on the </a:t>
            </a:r>
            <a:r>
              <a:rPr lang="en-US" sz="2800" u="sng" dirty="0"/>
              <a:t>next</a:t>
            </a:r>
            <a:r>
              <a:rPr lang="en-US" sz="2800" dirty="0"/>
              <a:t> slide.</a:t>
            </a:r>
          </a:p>
          <a:p>
            <a:r>
              <a:rPr lang="en-US" sz="2800" dirty="0"/>
              <a:t>You will discuss how the information can help teachers support ELLs English language development and TEKS based content comprehension.</a:t>
            </a:r>
          </a:p>
        </p:txBody>
      </p:sp>
      <p:sp>
        <p:nvSpPr>
          <p:cNvPr id="4" name="Slide Number Placeholder 3"/>
          <p:cNvSpPr>
            <a:spLocks noGrp="1"/>
          </p:cNvSpPr>
          <p:nvPr>
            <p:ph type="sldNum" sz="quarter" idx="12"/>
          </p:nvPr>
        </p:nvSpPr>
        <p:spPr/>
        <p:txBody>
          <a:bodyPr/>
          <a:lstStyle/>
          <a:p>
            <a:endParaRPr lang="en-US" dirty="0"/>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sp>
        <p:nvSpPr>
          <p:cNvPr id="6" name="Rectangle 5"/>
          <p:cNvSpPr/>
          <p:nvPr/>
        </p:nvSpPr>
        <p:spPr>
          <a:xfrm>
            <a:off x="8001000" y="6172200"/>
            <a:ext cx="762000" cy="381000"/>
          </a:xfrm>
          <a:prstGeom prst="rect">
            <a:avLst/>
          </a:prstGeom>
        </p:spPr>
        <p:txBody>
          <a:bodyPr wrap="square">
            <a:spAutoFit/>
          </a:bodyPr>
          <a:lstStyle/>
          <a:p>
            <a:pPr algn="ctr"/>
            <a:r>
              <a:rPr lang="en-US" dirty="0">
                <a:latin typeface="Helvetica"/>
                <a:cs typeface="Helvetica"/>
              </a:rPr>
              <a:t>p.9</a:t>
            </a:r>
            <a:endParaRPr lang="en-US" dirty="0"/>
          </a:p>
        </p:txBody>
      </p:sp>
      <p:pic>
        <p:nvPicPr>
          <p:cNvPr id="1026" name="Picture 2"/>
          <p:cNvPicPr>
            <a:picLocks noChangeAspect="1" noChangeArrowheads="1"/>
          </p:cNvPicPr>
          <p:nvPr/>
        </p:nvPicPr>
        <p:blipFill>
          <a:blip r:embed="rId3" cstate="print"/>
          <a:srcRect l="4828" t="17036"/>
          <a:stretch>
            <a:fillRect/>
          </a:stretch>
        </p:blipFill>
        <p:spPr bwMode="auto">
          <a:xfrm>
            <a:off x="6865533" y="5544457"/>
            <a:ext cx="983067" cy="1066801"/>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0" indent="0"/>
            <a:r>
              <a:rPr lang="en-US" sz="4000" b="1" dirty="0">
                <a:cs typeface="Garamond"/>
              </a:rPr>
              <a:t>Foundations of English Language Acquisition</a:t>
            </a:r>
          </a:p>
        </p:txBody>
      </p:sp>
      <p:sp>
        <p:nvSpPr>
          <p:cNvPr id="6" name="Content Placeholder 5"/>
          <p:cNvSpPr>
            <a:spLocks noGrp="1"/>
          </p:cNvSpPr>
          <p:nvPr>
            <p:ph sz="half" idx="1"/>
          </p:nvPr>
        </p:nvSpPr>
        <p:spPr>
          <a:xfrm>
            <a:off x="838200" y="1447800"/>
            <a:ext cx="4038600" cy="4724400"/>
          </a:xfrm>
        </p:spPr>
        <p:txBody>
          <a:bodyPr/>
          <a:lstStyle/>
          <a:p>
            <a:pPr marL="0" indent="0"/>
            <a:r>
              <a:rPr lang="en-US" dirty="0"/>
              <a:t>Understand student’s language proficiency levels to linguistically accommodate academic and essential vocabulary.</a:t>
            </a:r>
          </a:p>
          <a:p>
            <a:pPr marL="0" indent="0"/>
            <a:endParaRPr lang="en-US" sz="2000" dirty="0"/>
          </a:p>
          <a:p>
            <a:pPr marL="0" indent="0"/>
            <a:r>
              <a:rPr lang="en-US" dirty="0"/>
              <a:t>Allow students to practice oral and written forms of grammar and syntax during cooperative and independent tasks.</a:t>
            </a:r>
          </a:p>
        </p:txBody>
      </p:sp>
      <p:sp>
        <p:nvSpPr>
          <p:cNvPr id="7" name="Content Placeholder 6"/>
          <p:cNvSpPr>
            <a:spLocks noGrp="1"/>
          </p:cNvSpPr>
          <p:nvPr>
            <p:ph sz="half" idx="2"/>
          </p:nvPr>
        </p:nvSpPr>
        <p:spPr>
          <a:xfrm>
            <a:off x="4800600" y="1493837"/>
            <a:ext cx="4038600" cy="4525963"/>
          </a:xfrm>
        </p:spPr>
        <p:txBody>
          <a:bodyPr/>
          <a:lstStyle/>
          <a:p>
            <a:pPr marL="60325" indent="0">
              <a:buFont typeface="Arial" pitchFamily="34" charset="0"/>
              <a:buChar char="•"/>
            </a:pPr>
            <a:r>
              <a:rPr lang="en-US" dirty="0">
                <a:cs typeface="Arial" pitchFamily="34" charset="0"/>
              </a:rPr>
              <a:t>Provide students with a linguistic platform to build on in order to advance to the next proficiency level.</a:t>
            </a:r>
          </a:p>
          <a:p>
            <a:pPr marL="60325" indent="0">
              <a:buFont typeface="Arial" pitchFamily="34" charset="0"/>
              <a:buChar char="•"/>
            </a:pPr>
            <a:endParaRPr lang="en-US" sz="2000" dirty="0">
              <a:cs typeface="Arial" pitchFamily="34" charset="0"/>
            </a:endParaRPr>
          </a:p>
          <a:p>
            <a:pPr marL="60325" indent="0">
              <a:buFont typeface="Arial" pitchFamily="34" charset="0"/>
              <a:buChar char="•"/>
            </a:pPr>
            <a:endParaRPr lang="en-US" sz="2000" dirty="0">
              <a:cs typeface="Arial" pitchFamily="34" charset="0"/>
            </a:endParaRPr>
          </a:p>
          <a:p>
            <a:pPr marL="60325" indent="0">
              <a:buFont typeface="Arial" pitchFamily="34" charset="0"/>
              <a:buChar char="•"/>
            </a:pPr>
            <a:r>
              <a:rPr lang="en-US" dirty="0">
                <a:cs typeface="Arial" pitchFamily="34" charset="0"/>
              </a:rPr>
              <a:t>Include elements of the four language domains during content-based instruction.</a:t>
            </a:r>
          </a:p>
          <a:p>
            <a:endParaRPr lang="en-US" dirty="0"/>
          </a:p>
        </p:txBody>
      </p:sp>
      <p:sp>
        <p:nvSpPr>
          <p:cNvPr id="4" name="Footer Placeholder 3"/>
          <p:cNvSpPr>
            <a:spLocks noGrp="1"/>
          </p:cNvSpPr>
          <p:nvPr>
            <p:ph type="ftr" sz="quarter" idx="3"/>
          </p:nvPr>
        </p:nvSpPr>
        <p:spPr>
          <a:xfrm>
            <a:off x="3276600" y="6477000"/>
            <a:ext cx="2743200" cy="381000"/>
          </a:xfrm>
        </p:spPr>
        <p:txBody>
          <a:bodyPr/>
          <a:lstStyle/>
          <a:p>
            <a:r>
              <a:rPr lang="en-US" dirty="0"/>
              <a:t>Division of Instructional Support</a:t>
            </a:r>
          </a:p>
        </p:txBody>
      </p:sp>
      <p:sp>
        <p:nvSpPr>
          <p:cNvPr id="8" name="Rectangle 7"/>
          <p:cNvSpPr/>
          <p:nvPr/>
        </p:nvSpPr>
        <p:spPr>
          <a:xfrm>
            <a:off x="8001000" y="6172200"/>
            <a:ext cx="762000" cy="381000"/>
          </a:xfrm>
          <a:prstGeom prst="rect">
            <a:avLst/>
          </a:prstGeom>
        </p:spPr>
        <p:txBody>
          <a:bodyPr wrap="square">
            <a:spAutoFit/>
          </a:bodyPr>
          <a:lstStyle/>
          <a:p>
            <a:pPr algn="ctr"/>
            <a:r>
              <a:rPr lang="en-US" dirty="0">
                <a:latin typeface="Helvetica"/>
                <a:cs typeface="Helvetica"/>
              </a:rPr>
              <a:t>p.9</a:t>
            </a:r>
            <a:endParaRPr lang="en-US" dirty="0"/>
          </a:p>
        </p:txBody>
      </p:sp>
      <p:sp>
        <p:nvSpPr>
          <p:cNvPr id="10" name="Slide Number Placeholder 9"/>
          <p:cNvSpPr>
            <a:spLocks noGrp="1"/>
          </p:cNvSpPr>
          <p:nvPr>
            <p:ph type="sldNum" sz="quarter" idx="12"/>
          </p:nvPr>
        </p:nvSpPr>
        <p:spPr/>
        <p:txBody>
          <a:bodyPr/>
          <a:lstStyle/>
          <a:p>
            <a:endParaRPr lang="en-US" dirty="0"/>
          </a:p>
        </p:txBody>
      </p:sp>
      <p:sp>
        <p:nvSpPr>
          <p:cNvPr id="9" name="Rounded Rectangle 8"/>
          <p:cNvSpPr/>
          <p:nvPr/>
        </p:nvSpPr>
        <p:spPr>
          <a:xfrm>
            <a:off x="1981200" y="3276600"/>
            <a:ext cx="54102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How do these assist with English language development and content comprehension?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5638800" y="4343400"/>
            <a:ext cx="1676400" cy="1387221"/>
          </a:xfrm>
          <a:prstGeom prst="ellipse">
            <a:avLst/>
          </a:prstGeom>
          <a:blipFill rotWithShape="0">
            <a:blip r:embed="rId3" cstate="print"/>
            <a:stretch>
              <a:fillRect/>
            </a:stretch>
          </a:blipFill>
          <a:ln w="57150">
            <a:solidFill>
              <a:schemeClr val="tx1"/>
            </a:solidFill>
          </a:ln>
        </p:spPr>
        <p:style>
          <a:lnRef idx="0">
            <a:schemeClr val="lt1">
              <a:hueOff val="0"/>
              <a:satOff val="0"/>
              <a:lumOff val="0"/>
              <a:alphaOff val="0"/>
            </a:schemeClr>
          </a:lnRef>
          <a:fillRef idx="1">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pic>
        <p:nvPicPr>
          <p:cNvPr id="1026" name="Picture 2" descr="C:\Users\proerig\AppData\Local\Microsoft\Windows\Temporary Internet Files\Content.IE5\PBOIZDJE\MP900255548[1].jpg"/>
          <p:cNvPicPr>
            <a:picLocks noChangeAspect="1" noChangeArrowheads="1"/>
          </p:cNvPicPr>
          <p:nvPr/>
        </p:nvPicPr>
        <p:blipFill>
          <a:blip r:embed="rId4" cstate="print"/>
          <a:srcRect/>
          <a:stretch>
            <a:fillRect/>
          </a:stretch>
        </p:blipFill>
        <p:spPr bwMode="auto">
          <a:xfrm>
            <a:off x="5562600" y="2133600"/>
            <a:ext cx="1702293" cy="12995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itle 5"/>
          <p:cNvSpPr>
            <a:spLocks noGrp="1"/>
          </p:cNvSpPr>
          <p:nvPr>
            <p:ph type="title" idx="4294967295"/>
          </p:nvPr>
        </p:nvSpPr>
        <p:spPr>
          <a:xfrm>
            <a:off x="0" y="152400"/>
            <a:ext cx="9067800" cy="1371600"/>
          </a:xfrm>
          <a:noFill/>
        </p:spPr>
        <p:txBody>
          <a:bodyPr>
            <a:noAutofit/>
          </a:bodyPr>
          <a:lstStyle/>
          <a:p>
            <a:r>
              <a:rPr lang="en-US" sz="3600" b="1" dirty="0"/>
              <a:t>§74.4 ELPS (c)</a:t>
            </a:r>
            <a:r>
              <a:rPr lang="en-US" sz="3600" b="1" dirty="0">
                <a:cs typeface="Arial" pitchFamily="34" charset="0"/>
              </a:rPr>
              <a:t> </a:t>
            </a:r>
            <a:r>
              <a:rPr lang="en-US" sz="3600" b="1" dirty="0">
                <a:solidFill>
                  <a:schemeClr val="tx1"/>
                </a:solidFill>
                <a:effectLst/>
                <a:cs typeface="Arial" pitchFamily="34" charset="0"/>
              </a:rPr>
              <a:t>Cross-Curricular Student Expectations</a:t>
            </a:r>
          </a:p>
        </p:txBody>
      </p:sp>
      <p:sp>
        <p:nvSpPr>
          <p:cNvPr id="15" name="TextBox 14"/>
          <p:cNvSpPr txBox="1"/>
          <p:nvPr/>
        </p:nvSpPr>
        <p:spPr>
          <a:xfrm>
            <a:off x="2209800" y="5638800"/>
            <a:ext cx="1371600"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reading</a:t>
            </a:r>
          </a:p>
        </p:txBody>
      </p:sp>
      <p:sp>
        <p:nvSpPr>
          <p:cNvPr id="17" name="TextBox 16"/>
          <p:cNvSpPr txBox="1"/>
          <p:nvPr/>
        </p:nvSpPr>
        <p:spPr>
          <a:xfrm>
            <a:off x="2362200" y="1472625"/>
            <a:ext cx="4419600" cy="584775"/>
          </a:xfrm>
          <a:prstGeom prst="rect">
            <a:avLst/>
          </a:prstGeom>
          <a:noFill/>
        </p:spPr>
        <p:txBody>
          <a:bodyPr wrap="square" rtlCol="0">
            <a:spAutoFit/>
          </a:bodyPr>
          <a:lstStyle/>
          <a:p>
            <a:pPr algn="ctr"/>
            <a:r>
              <a:rPr lang="en-US" sz="3200" b="1" dirty="0">
                <a:solidFill>
                  <a:srgbClr val="C00000"/>
                </a:solidFill>
                <a:latin typeface="+mj-lt"/>
                <a:cs typeface="Arial" pitchFamily="34" charset="0"/>
              </a:rPr>
              <a:t>Learning Strategies </a:t>
            </a:r>
          </a:p>
        </p:txBody>
      </p:sp>
      <p:sp>
        <p:nvSpPr>
          <p:cNvPr id="11" name="TextBox 10"/>
          <p:cNvSpPr txBox="1"/>
          <p:nvPr/>
        </p:nvSpPr>
        <p:spPr>
          <a:xfrm rot="20758299">
            <a:off x="903737" y="2097347"/>
            <a:ext cx="1269032" cy="52322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t>math</a:t>
            </a:r>
          </a:p>
        </p:txBody>
      </p:sp>
      <p:sp>
        <p:nvSpPr>
          <p:cNvPr id="12" name="TextBox 11"/>
          <p:cNvSpPr txBox="1"/>
          <p:nvPr/>
        </p:nvSpPr>
        <p:spPr>
          <a:xfrm rot="804606">
            <a:off x="6930179" y="1852602"/>
            <a:ext cx="1516469" cy="523220"/>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t>science</a:t>
            </a:r>
          </a:p>
        </p:txBody>
      </p:sp>
      <p:sp>
        <p:nvSpPr>
          <p:cNvPr id="13" name="TextBox 12"/>
          <p:cNvSpPr txBox="1"/>
          <p:nvPr/>
        </p:nvSpPr>
        <p:spPr>
          <a:xfrm rot="19731788">
            <a:off x="7026468" y="4000924"/>
            <a:ext cx="1854726" cy="830997"/>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t>social studies</a:t>
            </a:r>
          </a:p>
        </p:txBody>
      </p:sp>
      <p:sp>
        <p:nvSpPr>
          <p:cNvPr id="22" name="TextBox 21"/>
          <p:cNvSpPr txBox="1"/>
          <p:nvPr/>
        </p:nvSpPr>
        <p:spPr>
          <a:xfrm rot="21110499">
            <a:off x="783965" y="4019261"/>
            <a:ext cx="838200" cy="523220"/>
          </a:xfrm>
          <a:prstGeom prst="rec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t>ELA</a:t>
            </a:r>
          </a:p>
        </p:txBody>
      </p:sp>
      <p:sp>
        <p:nvSpPr>
          <p:cNvPr id="23" name="TextBox 22"/>
          <p:cNvSpPr txBox="1"/>
          <p:nvPr/>
        </p:nvSpPr>
        <p:spPr>
          <a:xfrm rot="20567745">
            <a:off x="3808752" y="3067933"/>
            <a:ext cx="155894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t>electives</a:t>
            </a:r>
          </a:p>
        </p:txBody>
      </p:sp>
      <p:sp>
        <p:nvSpPr>
          <p:cNvPr id="19" name="Subtitle 2"/>
          <p:cNvSpPr txBox="1">
            <a:spLocks/>
          </p:cNvSpPr>
          <p:nvPr/>
        </p:nvSpPr>
        <p:spPr bwMode="auto">
          <a:xfrm>
            <a:off x="6477000" y="6248400"/>
            <a:ext cx="2209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r" defTabSz="914400" rtl="0" eaLnBrk="1" fontAlgn="base" latinLnBrk="0" hangingPunct="1">
              <a:lnSpc>
                <a:spcPct val="100000"/>
              </a:lnSpc>
              <a:spcBef>
                <a:spcPct val="20000"/>
              </a:spcBef>
              <a:spcAft>
                <a:spcPct val="0"/>
              </a:spcAft>
              <a:buClrTx/>
              <a:buSzTx/>
              <a:tabLst/>
              <a:defRPr/>
            </a:pPr>
            <a:r>
              <a:rPr kumimoji="0" lang="en-US" sz="1100" b="0" i="0" u="none" strike="noStrike" kern="1200" cap="none" spc="0" normalizeH="0" baseline="0" noProof="0" dirty="0">
                <a:ln>
                  <a:noFill/>
                </a:ln>
                <a:effectLst/>
                <a:uLnTx/>
                <a:uFillTx/>
                <a:latin typeface="Arial" pitchFamily="34" charset="0"/>
                <a:ea typeface="+mn-ea"/>
                <a:cs typeface="Arial" pitchFamily="34" charset="0"/>
              </a:rPr>
              <a:t>Division of Instructional Support</a:t>
            </a:r>
          </a:p>
        </p:txBody>
      </p:sp>
      <p:sp>
        <p:nvSpPr>
          <p:cNvPr id="24" name="Oval 23"/>
          <p:cNvSpPr/>
          <p:nvPr/>
        </p:nvSpPr>
        <p:spPr>
          <a:xfrm>
            <a:off x="2133600" y="2057400"/>
            <a:ext cx="1387221" cy="1311021"/>
          </a:xfrm>
          <a:prstGeom prst="ellipse">
            <a:avLst/>
          </a:prstGeom>
          <a:blipFill rotWithShape="0">
            <a:blip r:embed="rId5" cstate="print"/>
            <a:stretch>
              <a:fillRect/>
            </a:stretch>
          </a:blipFill>
          <a:ln w="57150">
            <a:solidFill>
              <a:schemeClr val="tx1"/>
            </a:solidFill>
          </a:ln>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26" name="Oval 25"/>
          <p:cNvSpPr/>
          <p:nvPr/>
        </p:nvSpPr>
        <p:spPr>
          <a:xfrm>
            <a:off x="2133600" y="4343400"/>
            <a:ext cx="1371600" cy="1371600"/>
          </a:xfrm>
          <a:prstGeom prst="ellipse">
            <a:avLst/>
          </a:prstGeom>
          <a:blipFill rotWithShape="0">
            <a:blip r:embed="rId6" cstate="print"/>
            <a:stretch>
              <a:fillRect/>
            </a:stretch>
          </a:blipFill>
          <a:ln w="57150">
            <a:solidFill>
              <a:schemeClr val="tx1"/>
            </a:solidFill>
          </a:ln>
        </p:spPr>
        <p:style>
          <a:lnRef idx="0">
            <a:schemeClr val="lt1">
              <a:hueOff val="0"/>
              <a:satOff val="0"/>
              <a:lumOff val="0"/>
              <a:alphaOff val="0"/>
            </a:schemeClr>
          </a:lnRef>
          <a:fillRef idx="1">
            <a:scrgbClr r="0" g="0" b="0"/>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28" name="Rectangle 27"/>
          <p:cNvSpPr/>
          <p:nvPr/>
        </p:nvSpPr>
        <p:spPr>
          <a:xfrm>
            <a:off x="2133600" y="3429000"/>
            <a:ext cx="1444242" cy="523220"/>
          </a:xfrm>
          <a:prstGeom prst="rect">
            <a:avLst/>
          </a:prstGeom>
        </p:spPr>
        <p:txBody>
          <a:bodyPr wrap="none">
            <a:spAutoFit/>
          </a:bodyPr>
          <a:lstStyle/>
          <a:p>
            <a:pPr lvl="0"/>
            <a:r>
              <a:rPr lang="en-US" sz="2800" b="1" dirty="0">
                <a:effectLst>
                  <a:outerShdw blurRad="38100" dist="38100" dir="2700000" algn="tl">
                    <a:srgbClr val="000000">
                      <a:alpha val="43137"/>
                    </a:srgbClr>
                  </a:outerShdw>
                </a:effectLst>
              </a:rPr>
              <a:t>listening</a:t>
            </a:r>
          </a:p>
        </p:txBody>
      </p:sp>
      <p:sp>
        <p:nvSpPr>
          <p:cNvPr id="29" name="Rectangle 28"/>
          <p:cNvSpPr/>
          <p:nvPr/>
        </p:nvSpPr>
        <p:spPr>
          <a:xfrm>
            <a:off x="5848016" y="3429000"/>
            <a:ext cx="1502334" cy="523220"/>
          </a:xfrm>
          <a:prstGeom prst="rect">
            <a:avLst/>
          </a:prstGeom>
        </p:spPr>
        <p:txBody>
          <a:bodyPr wrap="none">
            <a:spAutoFit/>
          </a:bodyPr>
          <a:lstStyle/>
          <a:p>
            <a:pPr lvl="0"/>
            <a:r>
              <a:rPr lang="en-US" sz="2800" b="1" dirty="0">
                <a:effectLst>
                  <a:outerShdw blurRad="38100" dist="38100" dir="2700000" algn="tl">
                    <a:srgbClr val="000000">
                      <a:alpha val="43137"/>
                    </a:srgbClr>
                  </a:outerShdw>
                </a:effectLst>
              </a:rPr>
              <a:t>speaking</a:t>
            </a:r>
          </a:p>
        </p:txBody>
      </p:sp>
      <p:sp>
        <p:nvSpPr>
          <p:cNvPr id="32" name="TextBox 31"/>
          <p:cNvSpPr txBox="1"/>
          <p:nvPr/>
        </p:nvSpPr>
        <p:spPr>
          <a:xfrm>
            <a:off x="5562600" y="5715000"/>
            <a:ext cx="1371600"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writing</a:t>
            </a:r>
          </a:p>
        </p:txBody>
      </p:sp>
      <p:sp>
        <p:nvSpPr>
          <p:cNvPr id="18" name="Footer Placeholder 17"/>
          <p:cNvSpPr>
            <a:spLocks noGrp="1"/>
          </p:cNvSpPr>
          <p:nvPr>
            <p:ph type="ftr" sz="quarter" idx="3"/>
          </p:nvPr>
        </p:nvSpPr>
        <p:spPr/>
        <p:txBody>
          <a:bodyPr/>
          <a:lstStyle/>
          <a:p>
            <a:r>
              <a:rPr lang="en-US"/>
              <a:t>Division of Instructional Support</a:t>
            </a:r>
            <a:endParaRPr lang="en-US" dirty="0"/>
          </a:p>
        </p:txBody>
      </p:sp>
      <p:sp>
        <p:nvSpPr>
          <p:cNvPr id="21" name="Slide Number Placeholder 20"/>
          <p:cNvSpPr>
            <a:spLocks noGrp="1"/>
          </p:cNvSpPr>
          <p:nvPr>
            <p:ph type="sldNum" sz="quarter" idx="12"/>
          </p:nvPr>
        </p:nvSpPr>
        <p:spPr/>
        <p:txBody>
          <a:bodyPr/>
          <a:lstStyle/>
          <a:p>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ELPS Integration Plan </a:t>
            </a:r>
            <a:endParaRPr lang="en-US" sz="3200" b="1" dirty="0"/>
          </a:p>
        </p:txBody>
      </p:sp>
      <p:sp>
        <p:nvSpPr>
          <p:cNvPr id="3" name="Content Placeholder 2"/>
          <p:cNvSpPr>
            <a:spLocks noGrp="1"/>
          </p:cNvSpPr>
          <p:nvPr>
            <p:ph idx="1"/>
          </p:nvPr>
        </p:nvSpPr>
        <p:spPr>
          <a:xfrm>
            <a:off x="762000" y="1600200"/>
            <a:ext cx="7924800" cy="4525963"/>
          </a:xfrm>
        </p:spPr>
        <p:txBody>
          <a:bodyPr/>
          <a:lstStyle/>
          <a:p>
            <a:pPr marL="228600" indent="-228600">
              <a:buFont typeface="+mj-lt"/>
              <a:buAutoNum type="arabicPeriod"/>
            </a:pPr>
            <a:r>
              <a:rPr lang="en-US" dirty="0"/>
              <a:t> Provide comprehensible input</a:t>
            </a:r>
          </a:p>
          <a:p>
            <a:pPr marL="228600" indent="-228600">
              <a:buFont typeface="+mj-lt"/>
              <a:buAutoNum type="arabicPeriod"/>
            </a:pPr>
            <a:r>
              <a:rPr lang="en-US" dirty="0"/>
              <a:t> Increase verbal interaction</a:t>
            </a:r>
          </a:p>
          <a:p>
            <a:pPr marL="228600" indent="-228600">
              <a:buFont typeface="+mj-lt"/>
              <a:buAutoNum type="arabicPeriod"/>
            </a:pPr>
            <a:r>
              <a:rPr lang="en-US" dirty="0"/>
              <a:t> Contextualize language</a:t>
            </a:r>
          </a:p>
          <a:p>
            <a:pPr marL="228600" indent="-228600">
              <a:buFont typeface="+mj-lt"/>
              <a:buAutoNum type="arabicPeriod"/>
            </a:pPr>
            <a:r>
              <a:rPr lang="en-US" dirty="0"/>
              <a:t> Reduce the anxiety</a:t>
            </a:r>
          </a:p>
          <a:p>
            <a:pPr marL="228600" indent="-228600">
              <a:buFont typeface="+mj-lt"/>
              <a:buAutoNum type="arabicPeriod"/>
            </a:pPr>
            <a:r>
              <a:rPr lang="en-US" dirty="0"/>
              <a:t> Active involvement</a:t>
            </a:r>
          </a:p>
        </p:txBody>
      </p:sp>
      <p:sp>
        <p:nvSpPr>
          <p:cNvPr id="4" name="Footer Placeholder 3"/>
          <p:cNvSpPr>
            <a:spLocks noGrp="1"/>
          </p:cNvSpPr>
          <p:nvPr>
            <p:ph type="ftr" sz="quarter" idx="3"/>
          </p:nvPr>
        </p:nvSpPr>
        <p:spPr>
          <a:xfrm>
            <a:off x="3276600" y="6477000"/>
            <a:ext cx="2743200" cy="381000"/>
          </a:xfrm>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3083" name="Picture 11" descr="C:\Users\proerig\AppData\Local\Microsoft\Windows\Temporary Internet Files\Content.IE5\5NMF34MK\MP900448524[1].jpg"/>
          <p:cNvPicPr>
            <a:picLocks noChangeAspect="1" noChangeArrowheads="1"/>
          </p:cNvPicPr>
          <p:nvPr/>
        </p:nvPicPr>
        <p:blipFill>
          <a:blip r:embed="rId3" cstate="print"/>
          <a:srcRect/>
          <a:stretch>
            <a:fillRect/>
          </a:stretch>
        </p:blipFill>
        <p:spPr bwMode="auto">
          <a:xfrm>
            <a:off x="4648200" y="4648200"/>
            <a:ext cx="2438400" cy="1625600"/>
          </a:xfrm>
          <a:prstGeom prst="rect">
            <a:avLst/>
          </a:prstGeom>
          <a:noFill/>
        </p:spPr>
      </p:pic>
      <p:pic>
        <p:nvPicPr>
          <p:cNvPr id="3084" name="Picture 12" descr="C:\Users\proerig\AppData\Local\Microsoft\Windows\Temporary Internet Files\Content.IE5\R33LT4KH\MP900422591[1].jpg"/>
          <p:cNvPicPr>
            <a:picLocks noChangeAspect="1" noChangeArrowheads="1"/>
          </p:cNvPicPr>
          <p:nvPr/>
        </p:nvPicPr>
        <p:blipFill>
          <a:blip r:embed="rId4" cstate="print"/>
          <a:srcRect/>
          <a:stretch>
            <a:fillRect/>
          </a:stretch>
        </p:blipFill>
        <p:spPr bwMode="auto">
          <a:xfrm>
            <a:off x="5943600" y="3174922"/>
            <a:ext cx="2438400" cy="162567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024398"/>
            <a:ext cx="6941975" cy="4071602"/>
          </a:xfrm>
        </p:spPr>
        <p:txBody>
          <a:bodyPr>
            <a:normAutofit/>
          </a:bodyPr>
          <a:lstStyle/>
          <a:p>
            <a:pPr>
              <a:buFont typeface="Arial" pitchFamily="34" charset="0"/>
              <a:buChar char="•"/>
            </a:pPr>
            <a:r>
              <a:rPr lang="en-US" sz="2800" dirty="0">
                <a:latin typeface="Helvetica"/>
                <a:cs typeface="Helvetica"/>
              </a:rPr>
              <a:t>PLDs</a:t>
            </a:r>
          </a:p>
          <a:p>
            <a:pPr>
              <a:buFont typeface="Arial" pitchFamily="34" charset="0"/>
              <a:buChar char="•"/>
            </a:pPr>
            <a:r>
              <a:rPr lang="en-US" sz="2800" dirty="0">
                <a:latin typeface="Helvetica"/>
                <a:cs typeface="Helvetica"/>
              </a:rPr>
              <a:t>Linguistic Accommodations</a:t>
            </a:r>
          </a:p>
          <a:p>
            <a:pPr>
              <a:buFont typeface="Arial" pitchFamily="34" charset="0"/>
              <a:buChar char="•"/>
            </a:pPr>
            <a:r>
              <a:rPr lang="en-US" sz="2800" dirty="0">
                <a:latin typeface="Helvetica"/>
                <a:cs typeface="Helvetica"/>
              </a:rPr>
              <a:t>Language Development Activities</a:t>
            </a:r>
          </a:p>
          <a:p>
            <a:pPr>
              <a:buFont typeface="Arial" pitchFamily="34" charset="0"/>
              <a:buChar char="•"/>
            </a:pPr>
            <a:r>
              <a:rPr lang="en-US" sz="2800" dirty="0">
                <a:latin typeface="Helvetica"/>
                <a:cs typeface="Helvetica"/>
              </a:rPr>
              <a:t>Supplementary Activities</a:t>
            </a:r>
          </a:p>
          <a:p>
            <a:pPr>
              <a:buFont typeface="Arial" pitchFamily="34" charset="0"/>
              <a:buChar char="•"/>
            </a:pPr>
            <a:r>
              <a:rPr lang="en-US" sz="2800" dirty="0">
                <a:latin typeface="Helvetica"/>
                <a:cs typeface="Helvetica"/>
              </a:rPr>
              <a:t>Progress Monitoring</a:t>
            </a:r>
          </a:p>
        </p:txBody>
      </p:sp>
      <p:sp>
        <p:nvSpPr>
          <p:cNvPr id="4" name="Content Placeholder 2"/>
          <p:cNvSpPr txBox="1">
            <a:spLocks/>
          </p:cNvSpPr>
          <p:nvPr/>
        </p:nvSpPr>
        <p:spPr>
          <a:xfrm>
            <a:off x="533400" y="381000"/>
            <a:ext cx="8229600" cy="8982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latin typeface="+mj-lt"/>
                <a:cs typeface="Garamond"/>
              </a:rPr>
              <a:t>Language Development Process Includes…</a:t>
            </a:r>
          </a:p>
        </p:txBody>
      </p:sp>
      <p:sp>
        <p:nvSpPr>
          <p:cNvPr id="6" name="TextBox 5"/>
          <p:cNvSpPr txBox="1"/>
          <p:nvPr/>
        </p:nvSpPr>
        <p:spPr>
          <a:xfrm>
            <a:off x="7772400" y="6172200"/>
            <a:ext cx="1019831" cy="381000"/>
          </a:xfrm>
          <a:prstGeom prst="rect">
            <a:avLst/>
          </a:prstGeom>
          <a:noFill/>
        </p:spPr>
        <p:txBody>
          <a:bodyPr wrap="square" rtlCol="0">
            <a:spAutoFit/>
          </a:bodyPr>
          <a:lstStyle/>
          <a:p>
            <a:r>
              <a:rPr lang="en-US" dirty="0"/>
              <a:t>pp 10-11</a:t>
            </a:r>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sp>
        <p:nvSpPr>
          <p:cNvPr id="8" name="Slide Number Placeholder 7"/>
          <p:cNvSpPr>
            <a:spLocks noGrp="1"/>
          </p:cNvSpPr>
          <p:nvPr>
            <p:ph type="sldNum" sz="quarter" idx="12"/>
          </p:nvPr>
        </p:nvSpPr>
        <p:spPr/>
        <p:txBody>
          <a:bodyPr/>
          <a:lstStyle/>
          <a:p>
            <a:endParaRPr lang="en-US" dirty="0"/>
          </a:p>
        </p:txBody>
      </p:sp>
      <p:pic>
        <p:nvPicPr>
          <p:cNvPr id="4099" name="Picture 3" descr="C:\Users\proerig\AppData\Local\Microsoft\Windows\Temporary Internet Files\Content.IE5\R33LT4KH\MP900387791[1].jpg"/>
          <p:cNvPicPr>
            <a:picLocks noChangeAspect="1" noChangeArrowheads="1"/>
          </p:cNvPicPr>
          <p:nvPr/>
        </p:nvPicPr>
        <p:blipFill>
          <a:blip r:embed="rId3" cstate="print"/>
          <a:srcRect/>
          <a:stretch>
            <a:fillRect/>
          </a:stretch>
        </p:blipFill>
        <p:spPr bwMode="auto">
          <a:xfrm>
            <a:off x="5867400" y="4114800"/>
            <a:ext cx="2350094" cy="1676400"/>
          </a:xfrm>
          <a:prstGeom prst="rect">
            <a:avLst/>
          </a:prstGeom>
          <a:noFill/>
        </p:spPr>
      </p:pic>
    </p:spTree>
    <p:extLst>
      <p:ext uri="{BB962C8B-B14F-4D97-AF65-F5344CB8AC3E}">
        <p14:creationId xmlns:p14="http://schemas.microsoft.com/office/powerpoint/2010/main" val="2261158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61564" cy="4117109"/>
          </a:xfrm>
        </p:spPr>
        <p:txBody>
          <a:bodyPr/>
          <a:lstStyle/>
          <a:p>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63" y="152400"/>
            <a:ext cx="887348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72400" y="6031468"/>
            <a:ext cx="1077539" cy="369332"/>
          </a:xfrm>
          <a:prstGeom prst="rect">
            <a:avLst/>
          </a:prstGeom>
          <a:noFill/>
        </p:spPr>
        <p:txBody>
          <a:bodyPr wrap="none" rtlCol="0">
            <a:spAutoFit/>
          </a:bodyPr>
          <a:lstStyle/>
          <a:p>
            <a:r>
              <a:rPr lang="en-US" b="1" dirty="0"/>
              <a:t>pp. 10-11</a:t>
            </a:r>
          </a:p>
        </p:txBody>
      </p:sp>
      <p:sp>
        <p:nvSpPr>
          <p:cNvPr id="5" name="Footer Placeholder 4"/>
          <p:cNvSpPr>
            <a:spLocks noGrp="1"/>
          </p:cNvSpPr>
          <p:nvPr>
            <p:ph type="ftr" sz="quarter" idx="3"/>
          </p:nvPr>
        </p:nvSpPr>
        <p:spPr>
          <a:xfrm>
            <a:off x="3276600" y="6477000"/>
            <a:ext cx="2743200" cy="381000"/>
          </a:xfrm>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sp>
        <p:nvSpPr>
          <p:cNvPr id="8" name="Rounded Rectangle 7"/>
          <p:cNvSpPr/>
          <p:nvPr/>
        </p:nvSpPr>
        <p:spPr>
          <a:xfrm>
            <a:off x="3733800" y="5334000"/>
            <a:ext cx="2743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Read silently, reflect</a:t>
            </a:r>
          </a:p>
        </p:txBody>
      </p:sp>
    </p:spTree>
    <p:extLst>
      <p:ext uri="{BB962C8B-B14F-4D97-AF65-F5344CB8AC3E}">
        <p14:creationId xmlns:p14="http://schemas.microsoft.com/office/powerpoint/2010/main" val="1051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t>Dice Processing Activity</a:t>
            </a:r>
          </a:p>
        </p:txBody>
      </p:sp>
      <p:sp>
        <p:nvSpPr>
          <p:cNvPr id="3" name="Content Placeholder 2"/>
          <p:cNvSpPr>
            <a:spLocks noGrp="1"/>
          </p:cNvSpPr>
          <p:nvPr>
            <p:ph idx="1"/>
          </p:nvPr>
        </p:nvSpPr>
        <p:spPr>
          <a:xfrm>
            <a:off x="228600" y="1219200"/>
            <a:ext cx="8534400" cy="5181600"/>
          </a:xfrm>
        </p:spPr>
        <p:txBody>
          <a:bodyPr/>
          <a:lstStyle/>
          <a:p>
            <a:pPr defTabSz="914333">
              <a:buFont typeface="Arial" pitchFamily="34" charset="0"/>
              <a:buChar char="•"/>
              <a:defRPr/>
            </a:pPr>
            <a:r>
              <a:rPr lang="en-US" sz="2800" dirty="0"/>
              <a:t>Work in pairs or in groups of 4.  Take turns rolling the dice, which ever term it lands on, that  person </a:t>
            </a:r>
            <a:r>
              <a:rPr lang="en-US" sz="2800" u="sng" dirty="0"/>
              <a:t>will use that term to complete a question stem(s). </a:t>
            </a:r>
          </a:p>
          <a:p>
            <a:pPr defTabSz="914333">
              <a:buFont typeface="Arial" pitchFamily="34" charset="0"/>
              <a:buChar char="•"/>
              <a:defRPr/>
            </a:pPr>
            <a:r>
              <a:rPr lang="en-US" sz="2800" dirty="0"/>
              <a:t> Plug the </a:t>
            </a:r>
            <a:r>
              <a:rPr lang="en-US" sz="2800" i="1" dirty="0"/>
              <a:t>Language Development Process</a:t>
            </a:r>
            <a:r>
              <a:rPr lang="en-US" sz="2800" dirty="0"/>
              <a:t> </a:t>
            </a:r>
            <a:r>
              <a:rPr lang="en-US" sz="2800" b="1" u="sng" dirty="0"/>
              <a:t>term</a:t>
            </a:r>
            <a:r>
              <a:rPr lang="en-US" sz="2800" dirty="0"/>
              <a:t> in the blank space and read the complete sentence to your group.</a:t>
            </a:r>
          </a:p>
          <a:p>
            <a:pPr defTabSz="914333">
              <a:buFont typeface="Arial" pitchFamily="34" charset="0"/>
              <a:buChar char="•"/>
              <a:defRPr/>
            </a:pPr>
            <a:r>
              <a:rPr lang="en-US" sz="2800" dirty="0"/>
              <a:t>Have group conversations to agree, disagree or add to the response. </a:t>
            </a:r>
          </a:p>
          <a:p>
            <a:pPr defTabSz="914333">
              <a:buFont typeface="Arial" pitchFamily="34" charset="0"/>
              <a:buChar char="•"/>
              <a:defRPr/>
            </a:pPr>
            <a:r>
              <a:rPr lang="en-US" sz="2800" dirty="0"/>
              <a:t> Take turns until all the terms have been used to complete the question stems.</a:t>
            </a:r>
          </a:p>
        </p:txBody>
      </p:sp>
      <p:sp>
        <p:nvSpPr>
          <p:cNvPr id="4" name="Slide Number Placeholder 3"/>
          <p:cNvSpPr>
            <a:spLocks noGrp="1"/>
          </p:cNvSpPr>
          <p:nvPr>
            <p:ph type="sldNum" sz="quarter" idx="12"/>
          </p:nvPr>
        </p:nvSpPr>
        <p:spPr/>
        <p:txBody>
          <a:bodyPr/>
          <a:lstStyle/>
          <a:p>
            <a:r>
              <a:rPr lang="en-US"/>
              <a:t>1</a:t>
            </a:r>
            <a:endParaRPr lang="en-US" dirty="0"/>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pic>
        <p:nvPicPr>
          <p:cNvPr id="1026" name="Picture 2" descr="C:\Users\proerig\AppData\Local\Microsoft\Windows\Temporary Internet Files\Content.IE5\5NMF34MK\MP900438715[1].jpg"/>
          <p:cNvPicPr>
            <a:picLocks noChangeAspect="1" noChangeArrowheads="1"/>
          </p:cNvPicPr>
          <p:nvPr/>
        </p:nvPicPr>
        <p:blipFill>
          <a:blip r:embed="rId3" cstate="print"/>
          <a:srcRect/>
          <a:stretch>
            <a:fillRect/>
          </a:stretch>
        </p:blipFill>
        <p:spPr bwMode="auto">
          <a:xfrm>
            <a:off x="7239000" y="5410200"/>
            <a:ext cx="1520953" cy="1143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99054" cy="4147802"/>
          </a:xfrm>
        </p:spPr>
        <p:txBody>
          <a:bodyPr>
            <a:normAutofit lnSpcReduction="10000"/>
          </a:bodyPr>
          <a:lstStyle/>
          <a:p>
            <a:pPr marL="165100" indent="-165100"/>
            <a:r>
              <a:rPr lang="en-US" sz="2800" dirty="0">
                <a:latin typeface="Helvetica"/>
                <a:cs typeface="Helvetica"/>
              </a:rPr>
              <a:t>How do/does ____ move ELLs toward the attainment of English language proficiency?</a:t>
            </a:r>
          </a:p>
          <a:p>
            <a:endParaRPr lang="en-US" sz="800" dirty="0">
              <a:latin typeface="Helvetica"/>
              <a:cs typeface="Helvetica"/>
            </a:endParaRPr>
          </a:p>
          <a:p>
            <a:pPr marL="165100" indent="-165100"/>
            <a:r>
              <a:rPr lang="en-US" sz="2800" dirty="0">
                <a:latin typeface="Helvetica"/>
                <a:cs typeface="Helvetica"/>
              </a:rPr>
              <a:t>What is the effect on </a:t>
            </a:r>
            <a:r>
              <a:rPr lang="en-US" sz="2800" dirty="0" err="1">
                <a:latin typeface="Helvetica"/>
                <a:cs typeface="Helvetica"/>
              </a:rPr>
              <a:t>ELLs’</a:t>
            </a:r>
            <a:r>
              <a:rPr lang="en-US" sz="2800" dirty="0">
                <a:latin typeface="Helvetica"/>
                <a:cs typeface="Helvetica"/>
              </a:rPr>
              <a:t> progress if___ is/are not addressed?</a:t>
            </a:r>
          </a:p>
          <a:p>
            <a:endParaRPr lang="en-US" sz="800" dirty="0">
              <a:latin typeface="Helvetica"/>
              <a:cs typeface="Helvetica"/>
            </a:endParaRPr>
          </a:p>
          <a:p>
            <a:pPr marL="165100" indent="-165100"/>
            <a:r>
              <a:rPr lang="en-US" sz="2800" dirty="0">
                <a:latin typeface="Helvetica"/>
                <a:cs typeface="Helvetica"/>
              </a:rPr>
              <a:t>What is the relationship between the performance of ELLs and _____?</a:t>
            </a:r>
          </a:p>
          <a:p>
            <a:endParaRPr lang="en-US" sz="800" dirty="0">
              <a:latin typeface="Helvetica"/>
              <a:cs typeface="Helvetica"/>
            </a:endParaRPr>
          </a:p>
          <a:p>
            <a:pPr marL="165100" indent="-165100"/>
            <a:r>
              <a:rPr lang="en-US" sz="2800" dirty="0">
                <a:latin typeface="Helvetica"/>
                <a:cs typeface="Helvetica"/>
              </a:rPr>
              <a:t>How is the English langue proficiency of ELLs affected when _____is/are not addressed? </a:t>
            </a:r>
          </a:p>
        </p:txBody>
      </p:sp>
      <p:sp>
        <p:nvSpPr>
          <p:cNvPr id="4" name="Content Placeholder 2"/>
          <p:cNvSpPr txBox="1">
            <a:spLocks/>
          </p:cNvSpPr>
          <p:nvPr/>
        </p:nvSpPr>
        <p:spPr>
          <a:xfrm>
            <a:off x="457200" y="304800"/>
            <a:ext cx="8229600" cy="8982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latin typeface="+mj-lt"/>
                <a:cs typeface="Garamond"/>
              </a:rPr>
              <a:t>Language Development Process</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97" y="945682"/>
            <a:ext cx="7010403" cy="95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093368" y="6031468"/>
            <a:ext cx="651140" cy="369332"/>
          </a:xfrm>
          <a:prstGeom prst="rect">
            <a:avLst/>
          </a:prstGeom>
          <a:noFill/>
        </p:spPr>
        <p:txBody>
          <a:bodyPr wrap="none" rtlCol="0">
            <a:spAutoFit/>
          </a:bodyPr>
          <a:lstStyle/>
          <a:p>
            <a:r>
              <a:rPr lang="en-US" dirty="0"/>
              <a:t> p.12</a:t>
            </a:r>
          </a:p>
        </p:txBody>
      </p:sp>
      <p:sp>
        <p:nvSpPr>
          <p:cNvPr id="7" name="Flowchart: Alternate Process 6"/>
          <p:cNvSpPr/>
          <p:nvPr/>
        </p:nvSpPr>
        <p:spPr>
          <a:xfrm>
            <a:off x="3733800" y="6019800"/>
            <a:ext cx="1905000" cy="612648"/>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Dice Activity</a:t>
            </a:r>
          </a:p>
        </p:txBody>
      </p:sp>
      <p:sp>
        <p:nvSpPr>
          <p:cNvPr id="8" name="Footer Placeholder 7"/>
          <p:cNvSpPr>
            <a:spLocks noGrp="1"/>
          </p:cNvSpPr>
          <p:nvPr>
            <p:ph type="ftr" sz="quarter" idx="3"/>
          </p:nvPr>
        </p:nvSpPr>
        <p:spPr/>
        <p:txBody>
          <a:bodyPr/>
          <a:lstStyle/>
          <a:p>
            <a:r>
              <a:rPr lang="en-US"/>
              <a:t>Division of Instructional Support</a:t>
            </a:r>
            <a:endParaRPr lang="en-US" dirty="0"/>
          </a:p>
        </p:txBody>
      </p:sp>
      <p:sp>
        <p:nvSpPr>
          <p:cNvPr id="10" name="Slide Number Placeholder 9"/>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1079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Navigating the ELPS Instructional Tool</a:t>
            </a:r>
          </a:p>
        </p:txBody>
      </p:sp>
      <p:sp>
        <p:nvSpPr>
          <p:cNvPr id="3" name="Content Placeholder 2"/>
          <p:cNvSpPr>
            <a:spLocks noGrp="1"/>
          </p:cNvSpPr>
          <p:nvPr>
            <p:ph idx="1"/>
          </p:nvPr>
        </p:nvSpPr>
        <p:spPr>
          <a:xfrm>
            <a:off x="304800" y="1874837"/>
            <a:ext cx="8686800" cy="3611563"/>
          </a:xfrm>
        </p:spPr>
        <p:txBody>
          <a:bodyPr/>
          <a:lstStyle/>
          <a:p>
            <a:r>
              <a:rPr lang="en-US" sz="2800" dirty="0">
                <a:cs typeface="Helvetica"/>
              </a:rPr>
              <a:t>*Open the tool and read p.5. </a:t>
            </a:r>
          </a:p>
          <a:p>
            <a:endParaRPr lang="en-US" sz="2800" dirty="0">
              <a:cs typeface="Helvetica"/>
            </a:endParaRPr>
          </a:p>
          <a:p>
            <a:r>
              <a:rPr lang="en-US" sz="2800" dirty="0">
                <a:cs typeface="Helvetica"/>
              </a:rPr>
              <a:t>Discuss with a partner why this tool can help you target students who are identified as beginning, and intermediate.</a:t>
            </a:r>
            <a:endParaRPr lang="en-US" sz="2800" dirty="0"/>
          </a:p>
        </p:txBody>
      </p:sp>
      <p:sp>
        <p:nvSpPr>
          <p:cNvPr id="4" name="Footer Placeholder 3"/>
          <p:cNvSpPr>
            <a:spLocks noGrp="1"/>
          </p:cNvSpPr>
          <p:nvPr>
            <p:ph type="ftr" sz="quarter" idx="3"/>
          </p:nvPr>
        </p:nvSpPr>
        <p:spPr/>
        <p:txBody>
          <a:bodyPr/>
          <a:lstStyle/>
          <a:p>
            <a:r>
              <a:rPr lang="en-US" dirty="0"/>
              <a:t>Division of Instructional Support</a:t>
            </a:r>
          </a:p>
        </p:txBody>
      </p:sp>
      <p:sp>
        <p:nvSpPr>
          <p:cNvPr id="6" name="Slide Number Placeholder 5"/>
          <p:cNvSpPr>
            <a:spLocks noGrp="1"/>
          </p:cNvSpPr>
          <p:nvPr>
            <p:ph type="sldNum" sz="quarter" idx="12"/>
          </p:nvPr>
        </p:nvSpPr>
        <p:spPr/>
        <p:txBody>
          <a:bodyPr/>
          <a:lstStyle/>
          <a:p>
            <a:endParaRPr lang="en-US" dirty="0"/>
          </a:p>
        </p:txBody>
      </p:sp>
      <p:grpSp>
        <p:nvGrpSpPr>
          <p:cNvPr id="9" name="Group 8"/>
          <p:cNvGrpSpPr/>
          <p:nvPr/>
        </p:nvGrpSpPr>
        <p:grpSpPr>
          <a:xfrm>
            <a:off x="3505200" y="4495800"/>
            <a:ext cx="2286000" cy="1752600"/>
            <a:chOff x="1676400" y="762000"/>
            <a:chExt cx="6400800" cy="4572000"/>
          </a:xfrm>
        </p:grpSpPr>
        <p:pic>
          <p:nvPicPr>
            <p:cNvPr id="1026" name="Picture 2" descr="C:\Users\proerig\AppData\Local\Microsoft\Windows\Temporary Internet Files\Content.IE5\7JR8H6TG\MP900382632[1].jpg"/>
            <p:cNvPicPr>
              <a:picLocks noChangeAspect="1" noChangeArrowheads="1"/>
            </p:cNvPicPr>
            <p:nvPr/>
          </p:nvPicPr>
          <p:blipFill>
            <a:blip r:embed="rId3" cstate="print"/>
            <a:srcRect l="47619"/>
            <a:stretch>
              <a:fillRect/>
            </a:stretch>
          </p:blipFill>
          <p:spPr bwMode="auto">
            <a:xfrm>
              <a:off x="3276600" y="762000"/>
              <a:ext cx="3352800" cy="4572000"/>
            </a:xfrm>
            <a:prstGeom prst="rect">
              <a:avLst/>
            </a:prstGeom>
            <a:noFill/>
          </p:spPr>
        </p:pic>
        <p:pic>
          <p:nvPicPr>
            <p:cNvPr id="7" name="Picture 2" descr="C:\Users\proerig\AppData\Local\Microsoft\Windows\Temporary Internet Files\Content.IE5\7JR8H6TG\MP900382632[1].jpg"/>
            <p:cNvPicPr>
              <a:picLocks noChangeAspect="1" noChangeArrowheads="1"/>
            </p:cNvPicPr>
            <p:nvPr/>
          </p:nvPicPr>
          <p:blipFill>
            <a:blip r:embed="rId3" cstate="print"/>
            <a:srcRect l="3571" r="71429"/>
            <a:stretch>
              <a:fillRect/>
            </a:stretch>
          </p:blipFill>
          <p:spPr bwMode="auto">
            <a:xfrm>
              <a:off x="1676400" y="762000"/>
              <a:ext cx="1600200" cy="4572000"/>
            </a:xfrm>
            <a:prstGeom prst="rect">
              <a:avLst/>
            </a:prstGeom>
            <a:noFill/>
          </p:spPr>
        </p:pic>
        <p:pic>
          <p:nvPicPr>
            <p:cNvPr id="8" name="Picture 2" descr="C:\Users\proerig\AppData\Local\Microsoft\Windows\Temporary Internet Files\Content.IE5\7JR8H6TG\MP900382632[1].jpg"/>
            <p:cNvPicPr>
              <a:picLocks noChangeAspect="1" noChangeArrowheads="1"/>
            </p:cNvPicPr>
            <p:nvPr/>
          </p:nvPicPr>
          <p:blipFill>
            <a:blip r:embed="rId3" cstate="print"/>
            <a:srcRect l="25000" r="48810"/>
            <a:stretch>
              <a:fillRect/>
            </a:stretch>
          </p:blipFill>
          <p:spPr bwMode="auto">
            <a:xfrm>
              <a:off x="6400800" y="762000"/>
              <a:ext cx="1676400" cy="4572000"/>
            </a:xfrm>
            <a:prstGeom prst="rect">
              <a:avLst/>
            </a:prstGeom>
            <a:noFill/>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1143000"/>
          </a:xfrm>
        </p:spPr>
        <p:txBody>
          <a:bodyPr/>
          <a:lstStyle/>
          <a:p>
            <a:r>
              <a:rPr lang="en-US" b="1" dirty="0"/>
              <a:t>What is Language Proficiency?</a:t>
            </a:r>
            <a:br>
              <a:rPr lang="en-US" b="1" dirty="0"/>
            </a:br>
            <a:r>
              <a:rPr lang="en-US" b="1" dirty="0"/>
              <a:t>Think-Pair-Share</a:t>
            </a:r>
          </a:p>
        </p:txBody>
      </p:sp>
      <p:sp>
        <p:nvSpPr>
          <p:cNvPr id="3" name="Content Placeholder 2"/>
          <p:cNvSpPr>
            <a:spLocks noGrp="1"/>
          </p:cNvSpPr>
          <p:nvPr>
            <p:ph idx="1"/>
          </p:nvPr>
        </p:nvSpPr>
        <p:spPr>
          <a:xfrm>
            <a:off x="914400" y="2057400"/>
            <a:ext cx="7239000" cy="4068763"/>
          </a:xfrm>
        </p:spPr>
        <p:txBody>
          <a:bodyPr/>
          <a:lstStyle/>
          <a:p>
            <a:r>
              <a:rPr lang="en-US" dirty="0"/>
              <a:t>“So what were the conversations?”  Share.</a:t>
            </a:r>
          </a:p>
          <a:p>
            <a:r>
              <a:rPr lang="en-US" dirty="0"/>
              <a:t>Turn to your partner and discuss what is language proficiency.</a:t>
            </a: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6151" name="Picture 7" descr="C:\Users\proerig\AppData\Local\Microsoft\Windows\Temporary Internet Files\Content.IE5\OJ3S201J\MP900385579[1].jpg"/>
          <p:cNvPicPr>
            <a:picLocks noChangeAspect="1" noChangeArrowheads="1"/>
          </p:cNvPicPr>
          <p:nvPr/>
        </p:nvPicPr>
        <p:blipFill>
          <a:blip r:embed="rId3" cstate="print"/>
          <a:srcRect/>
          <a:stretch>
            <a:fillRect/>
          </a:stretch>
        </p:blipFill>
        <p:spPr bwMode="auto">
          <a:xfrm>
            <a:off x="5715000" y="3779519"/>
            <a:ext cx="1981200" cy="277368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Language Proficiency?</a:t>
            </a:r>
          </a:p>
        </p:txBody>
      </p:sp>
      <p:sp>
        <p:nvSpPr>
          <p:cNvPr id="5" name="TextBox 4"/>
          <p:cNvSpPr txBox="1"/>
          <p:nvPr/>
        </p:nvSpPr>
        <p:spPr>
          <a:xfrm>
            <a:off x="8077200" y="6183868"/>
            <a:ext cx="651140" cy="369332"/>
          </a:xfrm>
          <a:prstGeom prst="rect">
            <a:avLst/>
          </a:prstGeom>
          <a:noFill/>
        </p:spPr>
        <p:txBody>
          <a:bodyPr wrap="none" rtlCol="0">
            <a:spAutoFit/>
          </a:bodyPr>
          <a:lstStyle/>
          <a:p>
            <a:r>
              <a:rPr lang="en-US" dirty="0"/>
              <a:t>p. 13</a:t>
            </a:r>
          </a:p>
        </p:txBody>
      </p:sp>
      <p:sp>
        <p:nvSpPr>
          <p:cNvPr id="6" name="Content Placeholder 2"/>
          <p:cNvSpPr txBox="1">
            <a:spLocks/>
          </p:cNvSpPr>
          <p:nvPr/>
        </p:nvSpPr>
        <p:spPr bwMode="auto">
          <a:xfrm>
            <a:off x="685800" y="1676400"/>
            <a:ext cx="76962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	Language proficiency is the level of skills demonstrated when receiving messages (input) and expressing meaning (output).</a:t>
            </a:r>
          </a:p>
        </p:txBody>
      </p:sp>
      <p:sp>
        <p:nvSpPr>
          <p:cNvPr id="7" name="Footer Placeholder 6"/>
          <p:cNvSpPr>
            <a:spLocks noGrp="1"/>
          </p:cNvSpPr>
          <p:nvPr>
            <p:ph type="ftr" sz="quarter" idx="3"/>
          </p:nvPr>
        </p:nvSpPr>
        <p:spPr/>
        <p:txBody>
          <a:bodyPr/>
          <a:lstStyle/>
          <a:p>
            <a:r>
              <a:rPr lang="en-US"/>
              <a:t>Division of Instructional Support</a:t>
            </a:r>
            <a:endParaRPr lang="en-US" dirty="0"/>
          </a:p>
        </p:txBody>
      </p:sp>
      <p:sp>
        <p:nvSpPr>
          <p:cNvPr id="9" name="Slide Number Placeholder 8"/>
          <p:cNvSpPr>
            <a:spLocks noGrp="1"/>
          </p:cNvSpPr>
          <p:nvPr>
            <p:ph type="sldNum" sz="quarter" idx="12"/>
          </p:nvPr>
        </p:nvSpPr>
        <p:spPr/>
        <p:txBody>
          <a:bodyPr/>
          <a:lstStyle/>
          <a:p>
            <a:endParaRPr lang="en-US" dirty="0"/>
          </a:p>
        </p:txBody>
      </p:sp>
      <p:pic>
        <p:nvPicPr>
          <p:cNvPr id="11" name="Picture 2" descr="C:\Users\proerig\AppData\Local\Microsoft\Windows\Temporary Internet Files\Content.IE5\63TBKLOX\MP900382649[1].jpg"/>
          <p:cNvPicPr>
            <a:picLocks noChangeAspect="1" noChangeArrowheads="1"/>
          </p:cNvPicPr>
          <p:nvPr/>
        </p:nvPicPr>
        <p:blipFill>
          <a:blip r:embed="rId3" cstate="print"/>
          <a:srcRect t="9091" b="3247"/>
          <a:stretch>
            <a:fillRect/>
          </a:stretch>
        </p:blipFill>
        <p:spPr bwMode="auto">
          <a:xfrm>
            <a:off x="3815644" y="4038600"/>
            <a:ext cx="1746956" cy="21439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Read-Reflect</a:t>
            </a:r>
          </a:p>
        </p:txBody>
      </p:sp>
      <p:sp>
        <p:nvSpPr>
          <p:cNvPr id="3" name="Content Placeholder 2"/>
          <p:cNvSpPr>
            <a:spLocks noGrp="1"/>
          </p:cNvSpPr>
          <p:nvPr>
            <p:ph idx="1"/>
          </p:nvPr>
        </p:nvSpPr>
        <p:spPr/>
        <p:txBody>
          <a:bodyPr/>
          <a:lstStyle/>
          <a:p>
            <a:r>
              <a:rPr lang="en-US" sz="2800" dirty="0"/>
              <a:t>What is a PLD?</a:t>
            </a:r>
          </a:p>
          <a:p>
            <a:endParaRPr lang="en-US" sz="2800" dirty="0"/>
          </a:p>
          <a:p>
            <a:r>
              <a:rPr lang="en-US" sz="2800" dirty="0"/>
              <a:t>Why should I know how to use them?</a:t>
            </a:r>
          </a:p>
          <a:p>
            <a:endParaRPr lang="en-US" sz="2800" dirty="0"/>
          </a:p>
          <a:p>
            <a:r>
              <a:rPr lang="en-US" sz="2800" dirty="0"/>
              <a:t>Read silently p. 14 and the first paragraph of p. 15. Highlight key words and concepts as you read.</a:t>
            </a: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8" name="Picture 3" descr="C:\Users\proerig\AppData\Local\Microsoft\Windows\Temporary Internet Files\Content.IE5\63TBKLOX\MP900401828[1].jpg"/>
          <p:cNvPicPr>
            <a:picLocks noChangeAspect="1" noChangeArrowheads="1"/>
          </p:cNvPicPr>
          <p:nvPr/>
        </p:nvPicPr>
        <p:blipFill>
          <a:blip r:embed="rId3" cstate="print"/>
          <a:srcRect b="34082"/>
          <a:stretch>
            <a:fillRect/>
          </a:stretch>
        </p:blipFill>
        <p:spPr bwMode="auto">
          <a:xfrm>
            <a:off x="3886200" y="4742250"/>
            <a:ext cx="1524000" cy="1506150"/>
          </a:xfrm>
          <a:prstGeom prst="rect">
            <a:avLst/>
          </a:prstGeom>
          <a:noFill/>
        </p:spPr>
      </p:pic>
      <p:sp>
        <p:nvSpPr>
          <p:cNvPr id="7" name="TextBox 6"/>
          <p:cNvSpPr txBox="1"/>
          <p:nvPr/>
        </p:nvSpPr>
        <p:spPr>
          <a:xfrm>
            <a:off x="7848600" y="6183868"/>
            <a:ext cx="955711" cy="369332"/>
          </a:xfrm>
          <a:prstGeom prst="rect">
            <a:avLst/>
          </a:prstGeom>
          <a:noFill/>
        </p:spPr>
        <p:txBody>
          <a:bodyPr wrap="none" rtlCol="0">
            <a:spAutoFit/>
          </a:bodyPr>
          <a:lstStyle/>
          <a:p>
            <a:r>
              <a:rPr lang="en-US" dirty="0"/>
              <a:t>p. 14-15</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427038"/>
            <a:ext cx="8839200" cy="1096962"/>
          </a:xfrm>
          <a:noFill/>
        </p:spPr>
        <p:txBody>
          <a:bodyPr>
            <a:noAutofit/>
          </a:bodyPr>
          <a:lstStyle/>
          <a:p>
            <a:r>
              <a:rPr lang="en-US" sz="4000" b="1" dirty="0"/>
              <a:t>§74.4 ELPS  (d) </a:t>
            </a:r>
            <a:br>
              <a:rPr lang="en-US" sz="4000" b="1" dirty="0"/>
            </a:br>
            <a:r>
              <a:rPr lang="en-US" sz="4000" b="1" dirty="0">
                <a:effectLst/>
                <a:cs typeface="Arial" pitchFamily="34" charset="0"/>
              </a:rPr>
              <a:t>Proficiency Level Descriptors</a:t>
            </a:r>
          </a:p>
        </p:txBody>
      </p:sp>
      <p:pic>
        <p:nvPicPr>
          <p:cNvPr id="15363" name="Content Placeholder 3"/>
          <p:cNvPicPr>
            <a:picLocks noGrp="1" noChangeArrowheads="1"/>
          </p:cNvPicPr>
          <p:nvPr>
            <p:ph idx="1"/>
          </p:nvPr>
        </p:nvPicPr>
        <p:blipFill>
          <a:blip r:embed="rId3" cstate="print">
            <a:grayscl/>
            <a:lum bright="20000"/>
          </a:blip>
          <a:srcRect/>
          <a:stretch>
            <a:fillRect/>
          </a:stretch>
        </p:blipFill>
        <p:spPr>
          <a:xfrm>
            <a:off x="609600" y="1752600"/>
            <a:ext cx="8001000" cy="2286000"/>
          </a:xfrm>
        </p:spPr>
      </p:pic>
      <p:pic>
        <p:nvPicPr>
          <p:cNvPr id="15364" name="Diagram 4"/>
          <p:cNvPicPr>
            <a:picLocks noChangeArrowheads="1"/>
          </p:cNvPicPr>
          <p:nvPr/>
        </p:nvPicPr>
        <p:blipFill>
          <a:blip r:embed="rId4" cstate="print">
            <a:grayscl/>
            <a:lum bright="15000"/>
          </a:blip>
          <a:srcRect/>
          <a:stretch>
            <a:fillRect/>
          </a:stretch>
        </p:blipFill>
        <p:spPr bwMode="auto">
          <a:xfrm>
            <a:off x="685800" y="3886200"/>
            <a:ext cx="7848600" cy="2362200"/>
          </a:xfrm>
          <a:prstGeom prst="rect">
            <a:avLst/>
          </a:prstGeom>
          <a:noFill/>
          <a:ln w="9525">
            <a:noFill/>
            <a:miter lim="800000"/>
            <a:headEnd/>
            <a:tailEnd/>
          </a:ln>
        </p:spPr>
      </p:pic>
      <p:sp>
        <p:nvSpPr>
          <p:cNvPr id="5" name="Footer Placeholder 4"/>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858962"/>
          </a:xfrm>
        </p:spPr>
        <p:txBody>
          <a:bodyPr/>
          <a:lstStyle/>
          <a:p>
            <a:r>
              <a:rPr lang="en-US" sz="4000" b="1" dirty="0"/>
              <a:t>Using Language Proficiency Levels for Classroom Learning Interactions</a:t>
            </a:r>
            <a:br>
              <a:rPr lang="en-US" sz="4000" b="1" dirty="0"/>
            </a:br>
            <a:r>
              <a:rPr lang="en-US" sz="4000" b="1" dirty="0">
                <a:solidFill>
                  <a:srgbClr val="C00000"/>
                </a:solidFill>
              </a:rPr>
              <a:t>Read-Reflect-Share</a:t>
            </a:r>
          </a:p>
        </p:txBody>
      </p:sp>
      <p:sp>
        <p:nvSpPr>
          <p:cNvPr id="3" name="Content Placeholder 2"/>
          <p:cNvSpPr>
            <a:spLocks noGrp="1"/>
          </p:cNvSpPr>
          <p:nvPr>
            <p:ph idx="1"/>
          </p:nvPr>
        </p:nvSpPr>
        <p:spPr>
          <a:xfrm>
            <a:off x="533400" y="2362200"/>
            <a:ext cx="8153400" cy="3687763"/>
          </a:xfrm>
        </p:spPr>
        <p:txBody>
          <a:bodyPr/>
          <a:lstStyle/>
          <a:p>
            <a:r>
              <a:rPr lang="en-US" dirty="0"/>
              <a:t>Now that you read page 14 and the first paragraph of page 15</a:t>
            </a:r>
            <a:r>
              <a:rPr lang="en-US" b="1" dirty="0"/>
              <a:t> </a:t>
            </a:r>
            <a:r>
              <a:rPr lang="en-US" dirty="0"/>
              <a:t>on your own,</a:t>
            </a:r>
          </a:p>
          <a:p>
            <a:r>
              <a:rPr lang="en-US" dirty="0"/>
              <a:t>Reflect on the linguistic needs of beginning and intermediate students</a:t>
            </a:r>
          </a:p>
          <a:p>
            <a:r>
              <a:rPr lang="en-US" dirty="0"/>
              <a:t>Explain what is the purpose of this section of the ELPS Instructional Tool. </a:t>
            </a: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7" name="TextBox 6"/>
          <p:cNvSpPr txBox="1"/>
          <p:nvPr/>
        </p:nvSpPr>
        <p:spPr>
          <a:xfrm>
            <a:off x="6934200" y="5943600"/>
            <a:ext cx="1388522" cy="523220"/>
          </a:xfrm>
          <a:prstGeom prst="rect">
            <a:avLst/>
          </a:prstGeom>
          <a:noFill/>
        </p:spPr>
        <p:txBody>
          <a:bodyPr wrap="none" rtlCol="0">
            <a:spAutoFit/>
          </a:bodyPr>
          <a:lstStyle/>
          <a:p>
            <a:r>
              <a:rPr lang="en-US" sz="2800" dirty="0"/>
              <a:t>p. 14-15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304800"/>
            <a:ext cx="9031184" cy="1295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latin typeface="+mj-lt"/>
                <a:cs typeface="Garamond"/>
              </a:rPr>
              <a:t>Understanding the ELPS-TELPAS                                    Proficiency Level Descriptors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35555"/>
            <a:ext cx="5616844" cy="436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19800" y="1905000"/>
            <a:ext cx="3048000" cy="3970318"/>
          </a:xfrm>
          <a:prstGeom prst="rect">
            <a:avLst/>
          </a:prstGeom>
          <a:noFill/>
        </p:spPr>
        <p:txBody>
          <a:bodyPr wrap="square" rtlCol="0">
            <a:spAutoFit/>
          </a:bodyPr>
          <a:lstStyle/>
          <a:p>
            <a:r>
              <a:rPr lang="en-US" sz="2800" i="1" dirty="0"/>
              <a:t>The descriptors in each column defines the summary statements and demonstrate what students know at each level of proficiency. </a:t>
            </a:r>
          </a:p>
        </p:txBody>
      </p:sp>
      <p:sp>
        <p:nvSpPr>
          <p:cNvPr id="6" name="TextBox 5"/>
          <p:cNvSpPr txBox="1"/>
          <p:nvPr/>
        </p:nvSpPr>
        <p:spPr>
          <a:xfrm>
            <a:off x="8001000" y="6183868"/>
            <a:ext cx="651140" cy="369332"/>
          </a:xfrm>
          <a:prstGeom prst="rect">
            <a:avLst/>
          </a:prstGeom>
          <a:noFill/>
        </p:spPr>
        <p:txBody>
          <a:bodyPr wrap="none" rtlCol="0">
            <a:spAutoFit/>
          </a:bodyPr>
          <a:lstStyle/>
          <a:p>
            <a:r>
              <a:rPr lang="en-US" dirty="0"/>
              <a:t>p. 15</a:t>
            </a:r>
          </a:p>
        </p:txBody>
      </p:sp>
      <p:sp>
        <p:nvSpPr>
          <p:cNvPr id="7" name="Footer Placeholder 6"/>
          <p:cNvSpPr>
            <a:spLocks noGrp="1"/>
          </p:cNvSpPr>
          <p:nvPr>
            <p:ph type="ftr" sz="quarter" idx="3"/>
          </p:nvPr>
        </p:nvSpPr>
        <p:spPr/>
        <p:txBody>
          <a:bodyPr/>
          <a:lstStyle/>
          <a:p>
            <a:r>
              <a:rPr lang="en-US"/>
              <a:t>Division of Instructional Support</a:t>
            </a:r>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80484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ELPS-TELPAS PLDs</a:t>
            </a:r>
          </a:p>
        </p:txBody>
      </p:sp>
      <p:sp>
        <p:nvSpPr>
          <p:cNvPr id="3" name="Content Placeholder 2"/>
          <p:cNvSpPr>
            <a:spLocks noGrp="1"/>
          </p:cNvSpPr>
          <p:nvPr>
            <p:ph idx="1"/>
          </p:nvPr>
        </p:nvSpPr>
        <p:spPr>
          <a:xfrm>
            <a:off x="457200" y="1447801"/>
            <a:ext cx="8229600" cy="3962400"/>
          </a:xfrm>
        </p:spPr>
        <p:txBody>
          <a:bodyPr/>
          <a:lstStyle/>
          <a:p>
            <a:pPr marL="233363" indent="-233363"/>
            <a:r>
              <a:rPr lang="en-US" sz="2800" dirty="0"/>
              <a:t>Read the information on p. 16.</a:t>
            </a:r>
          </a:p>
          <a:p>
            <a:pPr marL="233363" indent="-233363"/>
            <a:r>
              <a:rPr lang="en-US" sz="2800" dirty="0"/>
              <a:t>Count-off 1-4. Assign a language domain p.17-20.</a:t>
            </a:r>
          </a:p>
          <a:p>
            <a:pPr marL="233363" indent="-233363"/>
            <a:r>
              <a:rPr lang="en-US" sz="2800" dirty="0"/>
              <a:t>Each person will review the descriptors of their assigned language domain (listening, speaking, reading, and writing).</a:t>
            </a:r>
          </a:p>
          <a:p>
            <a:pPr marL="233363" indent="-233363"/>
            <a:r>
              <a:rPr lang="en-US" sz="2800" dirty="0"/>
              <a:t>Create a T-Chart to compare and contrast all the descriptors of a beginning and intermediate student.</a:t>
            </a:r>
            <a:endParaRPr lang="en-US" sz="2000" dirty="0"/>
          </a:p>
          <a:p>
            <a:pPr algn="r">
              <a:buNone/>
            </a:pPr>
            <a:endParaRPr lang="en-US" sz="2000" dirty="0"/>
          </a:p>
          <a:p>
            <a:pPr algn="r">
              <a:buNone/>
            </a:pPr>
            <a:endParaRPr lang="en-US" sz="2000" dirty="0"/>
          </a:p>
        </p:txBody>
      </p:sp>
      <p:sp>
        <p:nvSpPr>
          <p:cNvPr id="4" name="Footer Placeholder 3"/>
          <p:cNvSpPr>
            <a:spLocks noGrp="1"/>
          </p:cNvSpPr>
          <p:nvPr>
            <p:ph type="ftr" sz="quarter" idx="3"/>
          </p:nvPr>
        </p:nvSpPr>
        <p:spPr>
          <a:xfrm>
            <a:off x="3276600" y="6477000"/>
            <a:ext cx="2743200" cy="381000"/>
          </a:xfrm>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grpSp>
        <p:nvGrpSpPr>
          <p:cNvPr id="14" name="Group 13"/>
          <p:cNvGrpSpPr/>
          <p:nvPr/>
        </p:nvGrpSpPr>
        <p:grpSpPr>
          <a:xfrm>
            <a:off x="3943350" y="5257800"/>
            <a:ext cx="1466850" cy="1295400"/>
            <a:chOff x="3409950" y="4191000"/>
            <a:chExt cx="1771650" cy="1981200"/>
          </a:xfrm>
        </p:grpSpPr>
        <p:pic>
          <p:nvPicPr>
            <p:cNvPr id="8" name="Picture 2" descr="C:\Users\proerig\AppData\Local\Microsoft\Windows\Temporary Internet Files\Content.IE5\7JR8H6TG\MP900382632[1].jpg"/>
            <p:cNvPicPr>
              <a:picLocks noChangeAspect="1" noChangeArrowheads="1"/>
            </p:cNvPicPr>
            <p:nvPr/>
          </p:nvPicPr>
          <p:blipFill>
            <a:blip r:embed="rId3" cstate="print"/>
            <a:srcRect l="47619" t="21212" r="25714"/>
            <a:stretch>
              <a:fillRect/>
            </a:stretch>
          </p:blipFill>
          <p:spPr bwMode="auto">
            <a:xfrm>
              <a:off x="4267200" y="4191000"/>
              <a:ext cx="914400" cy="1981200"/>
            </a:xfrm>
            <a:prstGeom prst="rect">
              <a:avLst/>
            </a:prstGeom>
            <a:noFill/>
            <a:ln>
              <a:noFill/>
            </a:ln>
          </p:spPr>
        </p:pic>
        <p:pic>
          <p:nvPicPr>
            <p:cNvPr id="9" name="Picture 2" descr="C:\Users\proerig\AppData\Local\Microsoft\Windows\Temporary Internet Files\Content.IE5\7JR8H6TG\MP900382632[1].jpg"/>
            <p:cNvPicPr>
              <a:picLocks noChangeAspect="1" noChangeArrowheads="1"/>
            </p:cNvPicPr>
            <p:nvPr/>
          </p:nvPicPr>
          <p:blipFill>
            <a:blip r:embed="rId3" cstate="print"/>
            <a:srcRect l="3571" t="21212" r="71429"/>
            <a:stretch>
              <a:fillRect/>
            </a:stretch>
          </p:blipFill>
          <p:spPr bwMode="auto">
            <a:xfrm>
              <a:off x="3409950" y="4191000"/>
              <a:ext cx="857250" cy="1981200"/>
            </a:xfrm>
            <a:prstGeom prst="rect">
              <a:avLst/>
            </a:prstGeom>
            <a:noFill/>
            <a:ln>
              <a:noFill/>
            </a:ln>
          </p:spPr>
        </p:pic>
      </p:grpSp>
      <p:sp>
        <p:nvSpPr>
          <p:cNvPr id="15" name="Rectangle 14"/>
          <p:cNvSpPr/>
          <p:nvPr/>
        </p:nvSpPr>
        <p:spPr>
          <a:xfrm>
            <a:off x="7714691" y="6107668"/>
            <a:ext cx="1077539" cy="369332"/>
          </a:xfrm>
          <a:prstGeom prst="rect">
            <a:avLst/>
          </a:prstGeom>
        </p:spPr>
        <p:txBody>
          <a:bodyPr wrap="none">
            <a:spAutoFit/>
          </a:bodyPr>
          <a:lstStyle/>
          <a:p>
            <a:pPr algn="r">
              <a:buNone/>
            </a:pPr>
            <a:r>
              <a:rPr lang="en-US" dirty="0"/>
              <a:t>pp. 17-20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“Compare and Contrast”</a:t>
            </a:r>
            <a:br>
              <a:rPr lang="en-US" sz="4000" b="1" dirty="0"/>
            </a:br>
            <a:r>
              <a:rPr lang="en-US" sz="4000" b="1" dirty="0"/>
              <a:t>T-Chart</a:t>
            </a:r>
          </a:p>
        </p:txBody>
      </p:sp>
      <p:sp>
        <p:nvSpPr>
          <p:cNvPr id="10" name="Content Placeholder 9"/>
          <p:cNvSpPr>
            <a:spLocks noGrp="1"/>
          </p:cNvSpPr>
          <p:nvPr>
            <p:ph sz="half" idx="1"/>
          </p:nvPr>
        </p:nvSpPr>
        <p:spPr>
          <a:xfrm>
            <a:off x="533400" y="2133600"/>
            <a:ext cx="4038600" cy="4525963"/>
          </a:xfrm>
        </p:spPr>
        <p:txBody>
          <a:bodyPr/>
          <a:lstStyle/>
          <a:p>
            <a:r>
              <a:rPr lang="en-US" dirty="0"/>
              <a:t>Listening</a:t>
            </a:r>
          </a:p>
          <a:p>
            <a:pPr>
              <a:buNone/>
            </a:pPr>
            <a:endParaRPr lang="en-US" sz="2000" dirty="0"/>
          </a:p>
          <a:p>
            <a:pPr>
              <a:buNone/>
            </a:pPr>
            <a:endParaRPr lang="en-US" sz="2000" dirty="0"/>
          </a:p>
          <a:p>
            <a:r>
              <a:rPr lang="en-US" dirty="0"/>
              <a:t>Speaking</a:t>
            </a:r>
          </a:p>
          <a:p>
            <a:pPr>
              <a:buNone/>
            </a:pPr>
            <a:endParaRPr lang="en-US" sz="2000" dirty="0"/>
          </a:p>
          <a:p>
            <a:pPr>
              <a:buNone/>
            </a:pPr>
            <a:endParaRPr lang="en-US" sz="2000" dirty="0"/>
          </a:p>
          <a:p>
            <a:r>
              <a:rPr lang="en-US" dirty="0"/>
              <a:t>Reading</a:t>
            </a:r>
          </a:p>
          <a:p>
            <a:pPr>
              <a:buNone/>
            </a:pPr>
            <a:endParaRPr lang="en-US" sz="2000" dirty="0"/>
          </a:p>
          <a:p>
            <a:pPr>
              <a:buNone/>
            </a:pPr>
            <a:endParaRPr lang="en-US" sz="2000" dirty="0"/>
          </a:p>
          <a:p>
            <a:r>
              <a:rPr lang="en-US" dirty="0"/>
              <a:t>Writing</a:t>
            </a:r>
          </a:p>
        </p:txBody>
      </p:sp>
      <p:cxnSp>
        <p:nvCxnSpPr>
          <p:cNvPr id="5" name="Straight Connector 4"/>
          <p:cNvCxnSpPr/>
          <p:nvPr/>
        </p:nvCxnSpPr>
        <p:spPr>
          <a:xfrm>
            <a:off x="457200" y="1600200"/>
            <a:ext cx="8001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p:cNvCxnSpPr/>
          <p:nvPr/>
        </p:nvCxnSpPr>
        <p:spPr>
          <a:xfrm rot="5400000">
            <a:off x="2399506" y="3924300"/>
            <a:ext cx="4648200" cy="1588"/>
          </a:xfrm>
          <a:prstGeom prst="line">
            <a:avLst/>
          </a:prstGeom>
        </p:spPr>
        <p:style>
          <a:lnRef idx="2">
            <a:schemeClr val="accent4"/>
          </a:lnRef>
          <a:fillRef idx="0">
            <a:schemeClr val="accent4"/>
          </a:fillRef>
          <a:effectRef idx="1">
            <a:schemeClr val="accent4"/>
          </a:effectRef>
          <a:fontRef idx="minor">
            <a:schemeClr val="tx1"/>
          </a:fontRef>
        </p:style>
      </p:cxnSp>
      <p:sp>
        <p:nvSpPr>
          <p:cNvPr id="7" name="TextBox 6"/>
          <p:cNvSpPr txBox="1"/>
          <p:nvPr/>
        </p:nvSpPr>
        <p:spPr>
          <a:xfrm>
            <a:off x="1752600" y="1600200"/>
            <a:ext cx="1981200" cy="523220"/>
          </a:xfrm>
          <a:prstGeom prst="rect">
            <a:avLst/>
          </a:prstGeom>
          <a:noFill/>
        </p:spPr>
        <p:txBody>
          <a:bodyPr wrap="square" rtlCol="0">
            <a:spAutoFit/>
          </a:bodyPr>
          <a:lstStyle/>
          <a:p>
            <a:pPr algn="ctr"/>
            <a:r>
              <a:rPr lang="en-US" sz="2800" b="1" dirty="0"/>
              <a:t>Beginning</a:t>
            </a:r>
          </a:p>
        </p:txBody>
      </p:sp>
      <p:sp>
        <p:nvSpPr>
          <p:cNvPr id="8" name="TextBox 7"/>
          <p:cNvSpPr txBox="1"/>
          <p:nvPr/>
        </p:nvSpPr>
        <p:spPr>
          <a:xfrm>
            <a:off x="5562600" y="1600200"/>
            <a:ext cx="2514600" cy="523220"/>
          </a:xfrm>
          <a:prstGeom prst="rect">
            <a:avLst/>
          </a:prstGeom>
          <a:noFill/>
        </p:spPr>
        <p:txBody>
          <a:bodyPr wrap="square" rtlCol="0">
            <a:spAutoFit/>
          </a:bodyPr>
          <a:lstStyle/>
          <a:p>
            <a:pPr algn="ctr"/>
            <a:r>
              <a:rPr lang="en-US" sz="2800" b="1" dirty="0"/>
              <a:t>Intermediate</a:t>
            </a:r>
          </a:p>
        </p:txBody>
      </p:sp>
      <p:sp>
        <p:nvSpPr>
          <p:cNvPr id="11" name="Footer Placeholder 10"/>
          <p:cNvSpPr>
            <a:spLocks noGrp="1"/>
          </p:cNvSpPr>
          <p:nvPr>
            <p:ph type="ftr" sz="quarter" idx="3"/>
          </p:nvPr>
        </p:nvSpPr>
        <p:spPr/>
        <p:txBody>
          <a:bodyPr/>
          <a:lstStyle/>
          <a:p>
            <a:r>
              <a:rPr lang="en-US"/>
              <a:t>Division of Instructional Support</a:t>
            </a:r>
            <a:endParaRPr lang="en-US" dirty="0"/>
          </a:p>
        </p:txBody>
      </p:sp>
      <p:sp>
        <p:nvSpPr>
          <p:cNvPr id="14" name="Slide Number Placeholder 13"/>
          <p:cNvSpPr>
            <a:spLocks noGrp="1"/>
          </p:cNvSpPr>
          <p:nvPr>
            <p:ph type="sldNum" sz="quarter" idx="12"/>
          </p:nvPr>
        </p:nvSpPr>
        <p:spPr/>
        <p:txBody>
          <a:bodyPr/>
          <a:lstStyle/>
          <a:p>
            <a:endParaRPr lang="en-US" dirty="0"/>
          </a:p>
        </p:txBody>
      </p:sp>
      <p:sp>
        <p:nvSpPr>
          <p:cNvPr id="12" name="Content Placeholder 9"/>
          <p:cNvSpPr>
            <a:spLocks noGrp="1"/>
          </p:cNvSpPr>
          <p:nvPr>
            <p:ph sz="half" idx="1"/>
          </p:nvPr>
        </p:nvSpPr>
        <p:spPr>
          <a:xfrm>
            <a:off x="4800600" y="2103437"/>
            <a:ext cx="4038600" cy="4525963"/>
          </a:xfrm>
        </p:spPr>
        <p:txBody>
          <a:bodyPr/>
          <a:lstStyle/>
          <a:p>
            <a:r>
              <a:rPr lang="en-US" dirty="0"/>
              <a:t>Listening</a:t>
            </a:r>
          </a:p>
          <a:p>
            <a:pPr>
              <a:buNone/>
            </a:pPr>
            <a:endParaRPr lang="en-US" sz="2000" dirty="0"/>
          </a:p>
          <a:p>
            <a:pPr>
              <a:buNone/>
            </a:pPr>
            <a:endParaRPr lang="en-US" sz="2000" dirty="0"/>
          </a:p>
          <a:p>
            <a:r>
              <a:rPr lang="en-US" dirty="0"/>
              <a:t>Speaking</a:t>
            </a:r>
          </a:p>
          <a:p>
            <a:pPr>
              <a:buNone/>
            </a:pPr>
            <a:endParaRPr lang="en-US" sz="2000" dirty="0"/>
          </a:p>
          <a:p>
            <a:pPr>
              <a:buNone/>
            </a:pPr>
            <a:endParaRPr lang="en-US" sz="2000" dirty="0"/>
          </a:p>
          <a:p>
            <a:r>
              <a:rPr lang="en-US" dirty="0"/>
              <a:t>Reading</a:t>
            </a:r>
          </a:p>
          <a:p>
            <a:pPr>
              <a:buNone/>
            </a:pPr>
            <a:endParaRPr lang="en-US" sz="2000" dirty="0"/>
          </a:p>
          <a:p>
            <a:pPr>
              <a:buNone/>
            </a:pPr>
            <a:endParaRPr lang="en-US" sz="2000" dirty="0"/>
          </a:p>
          <a:p>
            <a:r>
              <a:rPr lang="en-US" dirty="0"/>
              <a:t>Writing</a:t>
            </a:r>
          </a:p>
        </p:txBody>
      </p:sp>
      <p:sp>
        <p:nvSpPr>
          <p:cNvPr id="17" name="Rectangle 16"/>
          <p:cNvSpPr/>
          <p:nvPr/>
        </p:nvSpPr>
        <p:spPr>
          <a:xfrm>
            <a:off x="7467600" y="6276201"/>
            <a:ext cx="1359668" cy="338554"/>
          </a:xfrm>
          <a:prstGeom prst="rect">
            <a:avLst/>
          </a:prstGeom>
        </p:spPr>
        <p:txBody>
          <a:bodyPr wrap="none">
            <a:spAutoFit/>
          </a:bodyPr>
          <a:lstStyle/>
          <a:p>
            <a:r>
              <a:rPr lang="en-US" sz="1600" b="1" dirty="0">
                <a:latin typeface="Helvetica"/>
                <a:cs typeface="Helvetica"/>
              </a:rPr>
              <a:t>pp.17-20, 29</a:t>
            </a:r>
            <a:endParaRPr lang="en-US" sz="1600" b="1" dirty="0"/>
          </a:p>
        </p:txBody>
      </p:sp>
      <p:sp>
        <p:nvSpPr>
          <p:cNvPr id="3" name="Oval 2"/>
          <p:cNvSpPr/>
          <p:nvPr/>
        </p:nvSpPr>
        <p:spPr>
          <a:xfrm>
            <a:off x="1752600" y="2103437"/>
            <a:ext cx="5486400" cy="28495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On our T-Chart, we are writing the ___ on one side.  The other side has__.</a:t>
            </a:r>
          </a:p>
          <a:p>
            <a:pPr algn="ctr"/>
            <a:r>
              <a:rPr lang="en-US" sz="2400" b="1" dirty="0">
                <a:solidFill>
                  <a:schemeClr val="tx1"/>
                </a:solidFill>
              </a:rPr>
              <a:t>p. 29</a:t>
            </a:r>
            <a:endParaRPr lang="es-ES_tradnl"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p:bldP spid="8" grpId="0"/>
      <p:bldP spid="12" grpId="0" uiExpand="1" build="p"/>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304800"/>
            <a:ext cx="8382000" cy="10506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latin typeface="+mj-lt"/>
                <a:cs typeface="Garamond"/>
              </a:rPr>
              <a:t>Planning Linguistically Accommodated Instruction Using the ELPS-TELPAS PLDs</a:t>
            </a:r>
          </a:p>
        </p:txBody>
      </p:sp>
      <p:sp>
        <p:nvSpPr>
          <p:cNvPr id="5" name="Content Placeholder 2"/>
          <p:cNvSpPr>
            <a:spLocks noGrp="1"/>
          </p:cNvSpPr>
          <p:nvPr>
            <p:ph idx="1"/>
          </p:nvPr>
        </p:nvSpPr>
        <p:spPr>
          <a:xfrm>
            <a:off x="447869" y="1600200"/>
            <a:ext cx="8391331" cy="4648200"/>
          </a:xfrm>
        </p:spPr>
        <p:txBody>
          <a:bodyPr>
            <a:normAutofit/>
          </a:bodyPr>
          <a:lstStyle/>
          <a:p>
            <a:pPr>
              <a:buFont typeface="Arial" pitchFamily="34" charset="0"/>
              <a:buChar char="•"/>
            </a:pPr>
            <a:r>
              <a:rPr lang="en-US" sz="2800" dirty="0">
                <a:cs typeface="Helvetica"/>
              </a:rPr>
              <a:t>Take into account the ELPS Cross-Curricular student expectations and the PLDs.</a:t>
            </a:r>
          </a:p>
          <a:p>
            <a:pPr>
              <a:buFont typeface="Arial" pitchFamily="34" charset="0"/>
              <a:buChar char="•"/>
            </a:pPr>
            <a:r>
              <a:rPr lang="en-US" sz="2800" dirty="0">
                <a:cs typeface="Helvetica"/>
              </a:rPr>
              <a:t>Choose appropriate lesson activities, supplementary materials and linguistic accommodations. </a:t>
            </a:r>
          </a:p>
          <a:p>
            <a:pPr marL="0" indent="0">
              <a:buNone/>
            </a:pPr>
            <a:endParaRPr lang="en-US" sz="1000" i="1" dirty="0">
              <a:cs typeface="Helvetica"/>
            </a:endParaRPr>
          </a:p>
          <a:p>
            <a:pPr marL="0" indent="0">
              <a:buNone/>
            </a:pPr>
            <a:r>
              <a:rPr lang="en-US" sz="2800" i="1" dirty="0">
                <a:cs typeface="Helvetica"/>
              </a:rPr>
              <a:t>Familiarization with the PLDS allows educators to work efficiently within students’ current proficiency levels and assist students in developing the skills necessary to progress the next proficiency level</a:t>
            </a:r>
            <a:r>
              <a:rPr lang="en-US" sz="2800" dirty="0">
                <a:cs typeface="Helvetica"/>
              </a:rPr>
              <a:t>.                   </a:t>
            </a:r>
          </a:p>
        </p:txBody>
      </p:sp>
      <p:sp>
        <p:nvSpPr>
          <p:cNvPr id="6" name="Footer Placeholder 5"/>
          <p:cNvSpPr>
            <a:spLocks noGrp="1"/>
          </p:cNvSpPr>
          <p:nvPr>
            <p:ph type="ftr" sz="quarter" idx="3"/>
          </p:nvPr>
        </p:nvSpPr>
        <p:spPr>
          <a:xfrm>
            <a:off x="3276600" y="6477000"/>
            <a:ext cx="2743200" cy="381000"/>
          </a:xfrm>
        </p:spPr>
        <p:txBody>
          <a:bodyPr/>
          <a:lstStyle/>
          <a:p>
            <a:r>
              <a:rPr lang="en-US"/>
              <a:t>Division of Instructional Support</a:t>
            </a:r>
            <a:endParaRPr lang="en-US" dirty="0"/>
          </a:p>
        </p:txBody>
      </p:sp>
      <p:sp>
        <p:nvSpPr>
          <p:cNvPr id="7" name="Rectangle 6"/>
          <p:cNvSpPr/>
          <p:nvPr/>
        </p:nvSpPr>
        <p:spPr>
          <a:xfrm>
            <a:off x="5562600" y="6031468"/>
            <a:ext cx="1600200" cy="369332"/>
          </a:xfrm>
          <a:prstGeom prst="rect">
            <a:avLst/>
          </a:prstGeom>
        </p:spPr>
        <p:txBody>
          <a:bodyPr wrap="square">
            <a:spAutoFit/>
          </a:bodyPr>
          <a:lstStyle/>
          <a:p>
            <a:pPr algn="r"/>
            <a:r>
              <a:rPr lang="en-US" dirty="0">
                <a:latin typeface="Helvetica"/>
                <a:cs typeface="Helvetica"/>
              </a:rPr>
              <a:t>Re-visit p.16</a:t>
            </a:r>
            <a:endParaRPr lang="en-US" dirty="0"/>
          </a:p>
        </p:txBody>
      </p:sp>
      <p:sp>
        <p:nvSpPr>
          <p:cNvPr id="9" name="Slide Number Placeholder 8"/>
          <p:cNvSpPr>
            <a:spLocks noGrp="1"/>
          </p:cNvSpPr>
          <p:nvPr>
            <p:ph type="sldNum" sz="quarter" idx="12"/>
          </p:nvPr>
        </p:nvSpPr>
        <p:spPr/>
        <p:txBody>
          <a:bodyPr/>
          <a:lstStyle/>
          <a:p>
            <a:endParaRPr lang="en-US" dirty="0"/>
          </a:p>
        </p:txBody>
      </p:sp>
      <p:pic>
        <p:nvPicPr>
          <p:cNvPr id="8" name="Picture 3" descr="C:\Users\proerig\AppData\Local\Microsoft\Windows\Temporary Internet Files\Content.IE5\7JR8H6TG\MP900442219[1].jpg"/>
          <p:cNvPicPr>
            <a:picLocks noChangeAspect="1" noChangeArrowheads="1"/>
          </p:cNvPicPr>
          <p:nvPr/>
        </p:nvPicPr>
        <p:blipFill>
          <a:blip r:embed="rId3" cstate="print"/>
          <a:srcRect/>
          <a:stretch>
            <a:fillRect/>
          </a:stretch>
        </p:blipFill>
        <p:spPr bwMode="auto">
          <a:xfrm>
            <a:off x="7293713" y="5530725"/>
            <a:ext cx="1697887" cy="1251075"/>
          </a:xfrm>
          <a:prstGeom prst="rect">
            <a:avLst/>
          </a:prstGeom>
          <a:noFill/>
        </p:spPr>
      </p:pic>
    </p:spTree>
    <p:extLst>
      <p:ext uri="{BB962C8B-B14F-4D97-AF65-F5344CB8AC3E}">
        <p14:creationId xmlns:p14="http://schemas.microsoft.com/office/powerpoint/2010/main" val="1284601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4000" b="1" dirty="0"/>
              <a:t>Degree of Linguistic Accommodations by Language Domain</a:t>
            </a:r>
          </a:p>
        </p:txBody>
      </p:sp>
      <p:sp>
        <p:nvSpPr>
          <p:cNvPr id="4" name="Footer Placeholder 3"/>
          <p:cNvSpPr>
            <a:spLocks noGrp="1"/>
          </p:cNvSpPr>
          <p:nvPr>
            <p:ph type="ftr" sz="quarter" idx="3"/>
          </p:nvPr>
        </p:nvSpPr>
        <p:spPr>
          <a:xfrm>
            <a:off x="3276600" y="6477000"/>
            <a:ext cx="2743200" cy="381000"/>
          </a:xfrm>
        </p:spPr>
        <p:txBody>
          <a:bodyPr/>
          <a:lstStyle/>
          <a:p>
            <a:r>
              <a:rPr lang="en-US"/>
              <a:t>Division of Instructional Support</a:t>
            </a:r>
            <a:endParaRPr lang="en-US" dirty="0"/>
          </a:p>
        </p:txBody>
      </p:sp>
      <p:pic>
        <p:nvPicPr>
          <p:cNvPr id="1026" name="Picture 2" descr="C:\Users\amares\Desktop\funnel_levels.png"/>
          <p:cNvPicPr>
            <a:picLocks noGrp="1" noChangeAspect="1" noChangeArrowheads="1"/>
          </p:cNvPicPr>
          <p:nvPr>
            <p:ph idx="1"/>
          </p:nvPr>
        </p:nvPicPr>
        <p:blipFill>
          <a:blip r:embed="rId3" cstate="print"/>
          <a:srcRect/>
          <a:stretch>
            <a:fillRect/>
          </a:stretch>
        </p:blipFill>
        <p:spPr bwMode="auto">
          <a:xfrm>
            <a:off x="762000" y="2133600"/>
            <a:ext cx="7696200" cy="4191000"/>
          </a:xfrm>
          <a:prstGeom prst="rect">
            <a:avLst/>
          </a:prstGeom>
          <a:noFill/>
        </p:spPr>
      </p:pic>
      <p:sp>
        <p:nvSpPr>
          <p:cNvPr id="6" name="Slide Number Placeholder 5"/>
          <p:cNvSpPr>
            <a:spLocks noGrp="1"/>
          </p:cNvSpPr>
          <p:nvPr>
            <p:ph type="sldNum" sz="quarter" idx="12"/>
          </p:nvPr>
        </p:nvSpPr>
        <p:spPr/>
        <p:txBody>
          <a:bodyPr/>
          <a:lstStyle/>
          <a:p>
            <a:endParaRPr lang="en-US" dirty="0"/>
          </a:p>
        </p:txBody>
      </p:sp>
      <p:sp>
        <p:nvSpPr>
          <p:cNvPr id="7" name="Rectangle 6"/>
          <p:cNvSpPr/>
          <p:nvPr/>
        </p:nvSpPr>
        <p:spPr>
          <a:xfrm>
            <a:off x="8077200" y="6183868"/>
            <a:ext cx="709707" cy="369332"/>
          </a:xfrm>
          <a:prstGeom prst="rect">
            <a:avLst/>
          </a:prstGeom>
        </p:spPr>
        <p:txBody>
          <a:bodyPr wrap="square">
            <a:spAutoFit/>
          </a:bodyPr>
          <a:lstStyle/>
          <a:p>
            <a:r>
              <a:rPr lang="en-US" dirty="0">
                <a:latin typeface="Helvetica"/>
                <a:cs typeface="Helvetica"/>
              </a:rPr>
              <a:t>p.21</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lstStyle/>
          <a:p>
            <a:r>
              <a:rPr lang="en-US" sz="4000" b="1" dirty="0"/>
              <a:t>What Will You Use to Craft Your Lesson?</a:t>
            </a:r>
          </a:p>
        </p:txBody>
      </p:sp>
      <p:sp>
        <p:nvSpPr>
          <p:cNvPr id="4" name="Content Placeholder 3"/>
          <p:cNvSpPr>
            <a:spLocks noGrp="1"/>
          </p:cNvSpPr>
          <p:nvPr>
            <p:ph idx="1"/>
          </p:nvPr>
        </p:nvSpPr>
        <p:spPr>
          <a:xfrm>
            <a:off x="457200" y="1600200"/>
            <a:ext cx="5029200" cy="4525963"/>
          </a:xfrm>
        </p:spPr>
        <p:txBody>
          <a:bodyPr/>
          <a:lstStyle/>
          <a:p>
            <a:r>
              <a:rPr lang="en-US" dirty="0"/>
              <a:t>TEKS</a:t>
            </a:r>
          </a:p>
          <a:p>
            <a:r>
              <a:rPr lang="en-US" dirty="0"/>
              <a:t>ELPS</a:t>
            </a:r>
          </a:p>
          <a:p>
            <a:r>
              <a:rPr lang="en-US" dirty="0"/>
              <a:t>Assessment results</a:t>
            </a:r>
          </a:p>
          <a:p>
            <a:r>
              <a:rPr lang="en-US" dirty="0"/>
              <a:t>Student data</a:t>
            </a:r>
          </a:p>
          <a:p>
            <a:r>
              <a:rPr lang="en-US" b="1" dirty="0">
                <a:solidFill>
                  <a:srgbClr val="C00000"/>
                </a:solidFill>
              </a:rPr>
              <a:t>ELPS Instructional Tool </a:t>
            </a:r>
          </a:p>
          <a:p>
            <a:pPr>
              <a:buNone/>
            </a:pPr>
            <a:endParaRPr lang="en-US" dirty="0"/>
          </a:p>
        </p:txBody>
      </p:sp>
      <p:sp>
        <p:nvSpPr>
          <p:cNvPr id="5" name="Cloud Callout 4"/>
          <p:cNvSpPr/>
          <p:nvPr/>
        </p:nvSpPr>
        <p:spPr>
          <a:xfrm>
            <a:off x="5638800" y="1524000"/>
            <a:ext cx="2971800" cy="1981200"/>
          </a:xfrm>
          <a:prstGeom prst="cloudCallout">
            <a:avLst>
              <a:gd name="adj1" fmla="val 4808"/>
              <a:gd name="adj2" fmla="val 865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How I am going to do it?</a:t>
            </a:r>
          </a:p>
        </p:txBody>
      </p:sp>
      <p:pic>
        <p:nvPicPr>
          <p:cNvPr id="1028" name="Picture 4" descr="C:\Users\proerig\AppData\Local\Microsoft\Windows\Temporary Internet Files\Content.IE5\DORWHYB7\MP900448464[1].jpg"/>
          <p:cNvPicPr>
            <a:picLocks noChangeAspect="1" noChangeArrowheads="1"/>
          </p:cNvPicPr>
          <p:nvPr/>
        </p:nvPicPr>
        <p:blipFill>
          <a:blip r:embed="rId3" cstate="print"/>
          <a:srcRect t="8571"/>
          <a:stretch>
            <a:fillRect/>
          </a:stretch>
        </p:blipFill>
        <p:spPr bwMode="auto">
          <a:xfrm>
            <a:off x="6248400" y="4191000"/>
            <a:ext cx="1500188" cy="2057400"/>
          </a:xfrm>
          <a:prstGeom prst="rect">
            <a:avLst/>
          </a:prstGeom>
          <a:noFill/>
        </p:spPr>
      </p:pic>
      <p:sp>
        <p:nvSpPr>
          <p:cNvPr id="6" name="Footer Placeholder 5"/>
          <p:cNvSpPr>
            <a:spLocks noGrp="1"/>
          </p:cNvSpPr>
          <p:nvPr>
            <p:ph type="ftr" sz="quarter" idx="3"/>
          </p:nvPr>
        </p:nvSpPr>
        <p:spPr/>
        <p:txBody>
          <a:bodyPr/>
          <a:lstStyle/>
          <a:p>
            <a:r>
              <a:rPr lang="en-US" dirty="0"/>
              <a:t>Division of Instructional Support</a:t>
            </a:r>
          </a:p>
        </p:txBody>
      </p:sp>
      <p:sp>
        <p:nvSpPr>
          <p:cNvPr id="8" name="Slide Number Placeholder 7"/>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Jig-Saw Processing Activity</a:t>
            </a:r>
            <a:endParaRPr lang="en-US" sz="4000" dirty="0"/>
          </a:p>
        </p:txBody>
      </p:sp>
      <p:sp>
        <p:nvSpPr>
          <p:cNvPr id="3" name="Content Placeholder 2"/>
          <p:cNvSpPr>
            <a:spLocks noGrp="1"/>
          </p:cNvSpPr>
          <p:nvPr>
            <p:ph idx="1"/>
          </p:nvPr>
        </p:nvSpPr>
        <p:spPr>
          <a:xfrm>
            <a:off x="457200" y="1447800"/>
            <a:ext cx="8382000" cy="4724400"/>
          </a:xfrm>
        </p:spPr>
        <p:txBody>
          <a:bodyPr/>
          <a:lstStyle/>
          <a:p>
            <a:pPr marL="396875" indent="-396875" defTabSz="914333">
              <a:defRPr/>
            </a:pPr>
            <a:r>
              <a:rPr lang="en-US" sz="2800" dirty="0"/>
              <a:t>The next section provides an overview of the degree of linguistic accommodations by language domain.</a:t>
            </a:r>
          </a:p>
          <a:p>
            <a:pPr marL="396875" indent="-396875" defTabSz="914333">
              <a:defRPr/>
            </a:pPr>
            <a:endParaRPr lang="en-US" sz="1000" dirty="0"/>
          </a:p>
          <a:p>
            <a:pPr marL="396875" indent="-396875" defTabSz="914333">
              <a:defRPr/>
            </a:pPr>
            <a:r>
              <a:rPr lang="en-US" sz="2800" dirty="0"/>
              <a:t>The tables on p. 22-25 are color coded by language domain.</a:t>
            </a:r>
          </a:p>
          <a:p>
            <a:pPr marL="396875" indent="-396875" defTabSz="914333">
              <a:defRPr/>
            </a:pPr>
            <a:endParaRPr lang="en-US" sz="1000" dirty="0"/>
          </a:p>
          <a:p>
            <a:pPr marL="396875" indent="-396875" defTabSz="914333" fontAlgn="auto">
              <a:spcBef>
                <a:spcPts val="0"/>
              </a:spcBef>
              <a:spcAft>
                <a:spcPts val="0"/>
              </a:spcAft>
              <a:defRPr/>
            </a:pPr>
            <a:r>
              <a:rPr lang="en-US" sz="2800" dirty="0"/>
              <a:t>Work in groups of 4 and assign one of the language  domains to each group member. </a:t>
            </a:r>
          </a:p>
          <a:p>
            <a:pPr marL="396875" indent="-396875" defTabSz="914333" fontAlgn="auto">
              <a:spcBef>
                <a:spcPts val="0"/>
              </a:spcBef>
              <a:spcAft>
                <a:spcPts val="0"/>
              </a:spcAft>
              <a:defRPr/>
            </a:pPr>
            <a:endParaRPr lang="en-US" sz="1000" dirty="0"/>
          </a:p>
          <a:p>
            <a:pPr marL="396875" indent="-396875" defTabSz="914333">
              <a:defRPr/>
            </a:pPr>
            <a:r>
              <a:rPr lang="en-US" sz="2800" dirty="0"/>
              <a:t>Each person will read and share the degree of linguistic accommodations for a </a:t>
            </a:r>
            <a:r>
              <a:rPr lang="en-US" sz="2800" b="1" i="1" dirty="0"/>
              <a:t>Beginner </a:t>
            </a:r>
            <a:r>
              <a:rPr lang="en-US" sz="2800" dirty="0"/>
              <a:t>or </a:t>
            </a:r>
            <a:r>
              <a:rPr lang="en-US" sz="2800" b="1" i="1" dirty="0"/>
              <a:t>Intermediate</a:t>
            </a:r>
            <a:r>
              <a:rPr lang="en-US" sz="2800" dirty="0"/>
              <a:t> student.  </a:t>
            </a:r>
          </a:p>
          <a:p>
            <a:pPr defTabSz="914333">
              <a:buFont typeface="Arial" pitchFamily="34" charset="0"/>
              <a:buChar char="•"/>
              <a:defRPr/>
            </a:pPr>
            <a:endParaRPr lang="en-US" dirty="0"/>
          </a:p>
          <a:p>
            <a:endParaRPr lang="en-US" dirty="0"/>
          </a:p>
        </p:txBody>
      </p:sp>
      <p:sp>
        <p:nvSpPr>
          <p:cNvPr id="4" name="Slide Number Placeholder 3"/>
          <p:cNvSpPr>
            <a:spLocks noGrp="1"/>
          </p:cNvSpPr>
          <p:nvPr>
            <p:ph type="sldNum" sz="quarter" idx="12"/>
          </p:nvPr>
        </p:nvSpPr>
        <p:spPr/>
        <p:txBody>
          <a:bodyPr/>
          <a:lstStyle/>
          <a:p>
            <a:endParaRPr lang="en-US" dirty="0"/>
          </a:p>
        </p:txBody>
      </p:sp>
      <p:sp>
        <p:nvSpPr>
          <p:cNvPr id="5" name="Footer Placeholder 4"/>
          <p:cNvSpPr>
            <a:spLocks noGrp="1"/>
          </p:cNvSpPr>
          <p:nvPr>
            <p:ph type="ftr" sz="quarter" idx="3"/>
          </p:nvPr>
        </p:nvSpPr>
        <p:spPr/>
        <p:txBody>
          <a:bodyPr/>
          <a:lstStyle/>
          <a:p>
            <a:r>
              <a:rPr lang="en-US" dirty="0"/>
              <a:t>Division of Instructional Support</a:t>
            </a:r>
          </a:p>
        </p:txBody>
      </p:sp>
      <p:sp>
        <p:nvSpPr>
          <p:cNvPr id="6" name="TextBox 5"/>
          <p:cNvSpPr txBox="1"/>
          <p:nvPr/>
        </p:nvSpPr>
        <p:spPr>
          <a:xfrm>
            <a:off x="8047969" y="6172200"/>
            <a:ext cx="791231" cy="381000"/>
          </a:xfrm>
          <a:prstGeom prst="rect">
            <a:avLst/>
          </a:prstGeom>
          <a:noFill/>
        </p:spPr>
        <p:txBody>
          <a:bodyPr wrap="square" rtlCol="0">
            <a:spAutoFit/>
          </a:bodyPr>
          <a:lstStyle/>
          <a:p>
            <a:pPr algn="ctr"/>
            <a:r>
              <a:rPr lang="en-US" dirty="0"/>
              <a:t>p. 22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76400"/>
            <a:ext cx="876959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457199" y="304800"/>
            <a:ext cx="8369559" cy="1371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latin typeface="+mj-lt"/>
                <a:cs typeface="Garamond"/>
              </a:rPr>
              <a:t>Degree of Linguistic Accommodations by Language Domain</a:t>
            </a:r>
          </a:p>
        </p:txBody>
      </p:sp>
      <p:sp>
        <p:nvSpPr>
          <p:cNvPr id="3" name="TextBox 2"/>
          <p:cNvSpPr txBox="1"/>
          <p:nvPr/>
        </p:nvSpPr>
        <p:spPr>
          <a:xfrm>
            <a:off x="76200" y="5257800"/>
            <a:ext cx="8991600" cy="954107"/>
          </a:xfrm>
          <a:prstGeom prst="rect">
            <a:avLst/>
          </a:prstGeom>
          <a:noFill/>
        </p:spPr>
        <p:txBody>
          <a:bodyPr wrap="square" rtlCol="0">
            <a:spAutoFit/>
          </a:bodyPr>
          <a:lstStyle/>
          <a:p>
            <a:pPr algn="ctr"/>
            <a:r>
              <a:rPr lang="en-US" sz="2800" i="1" dirty="0"/>
              <a:t>The level of linguistically-accommodated instruction decreases as students advance to higher levels of proficiency</a:t>
            </a:r>
          </a:p>
        </p:txBody>
      </p:sp>
      <p:sp>
        <p:nvSpPr>
          <p:cNvPr id="6" name="TextBox 5"/>
          <p:cNvSpPr txBox="1"/>
          <p:nvPr/>
        </p:nvSpPr>
        <p:spPr>
          <a:xfrm>
            <a:off x="8077200" y="6172200"/>
            <a:ext cx="715031" cy="381000"/>
          </a:xfrm>
          <a:prstGeom prst="rect">
            <a:avLst/>
          </a:prstGeom>
          <a:noFill/>
        </p:spPr>
        <p:txBody>
          <a:bodyPr wrap="square" rtlCol="0">
            <a:spAutoFit/>
          </a:bodyPr>
          <a:lstStyle/>
          <a:p>
            <a:pPr algn="ctr"/>
            <a:r>
              <a:rPr lang="en-US" dirty="0"/>
              <a:t>p. 22</a:t>
            </a:r>
          </a:p>
        </p:txBody>
      </p:sp>
      <p:sp>
        <p:nvSpPr>
          <p:cNvPr id="7" name="Footer Placeholder 6"/>
          <p:cNvSpPr>
            <a:spLocks noGrp="1"/>
          </p:cNvSpPr>
          <p:nvPr>
            <p:ph type="ftr" sz="quarter" idx="3"/>
          </p:nvPr>
        </p:nvSpPr>
        <p:spPr/>
        <p:txBody>
          <a:bodyPr/>
          <a:lstStyle/>
          <a:p>
            <a:r>
              <a:rPr lang="en-US"/>
              <a:t>Division of Instructional Support</a:t>
            </a:r>
            <a:endParaRPr lang="en-US" dirty="0"/>
          </a:p>
        </p:txBody>
      </p:sp>
      <p:sp>
        <p:nvSpPr>
          <p:cNvPr id="9" name="Slide Number Placeholder 8"/>
          <p:cNvSpPr>
            <a:spLocks noGrp="1"/>
          </p:cNvSpPr>
          <p:nvPr>
            <p:ph type="sldNum" sz="quarter" idx="12"/>
          </p:nvPr>
        </p:nvSpPr>
        <p:spPr/>
        <p:txBody>
          <a:bodyPr/>
          <a:lstStyle/>
          <a:p>
            <a:endParaRPr lang="en-US" dirty="0"/>
          </a:p>
        </p:txBody>
      </p:sp>
      <p:sp>
        <p:nvSpPr>
          <p:cNvPr id="8" name="Oval 7"/>
          <p:cNvSpPr/>
          <p:nvPr/>
        </p:nvSpPr>
        <p:spPr>
          <a:xfrm>
            <a:off x="609600" y="990600"/>
            <a:ext cx="2286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Processing Activity</a:t>
            </a:r>
          </a:p>
        </p:txBody>
      </p:sp>
    </p:spTree>
    <p:extLst>
      <p:ext uri="{BB962C8B-B14F-4D97-AF65-F5344CB8AC3E}">
        <p14:creationId xmlns:p14="http://schemas.microsoft.com/office/powerpoint/2010/main" val="2391677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Timed Turns: Comparing Degrees of Linguistic Accommodations</a:t>
            </a:r>
          </a:p>
        </p:txBody>
      </p:sp>
      <p:sp>
        <p:nvSpPr>
          <p:cNvPr id="3" name="Content Placeholder 2"/>
          <p:cNvSpPr>
            <a:spLocks noGrp="1"/>
          </p:cNvSpPr>
          <p:nvPr>
            <p:ph idx="1"/>
          </p:nvPr>
        </p:nvSpPr>
        <p:spPr>
          <a:xfrm>
            <a:off x="533400" y="1676400"/>
            <a:ext cx="8229600" cy="4191000"/>
          </a:xfrm>
        </p:spPr>
        <p:txBody>
          <a:bodyPr/>
          <a:lstStyle/>
          <a:p>
            <a:r>
              <a:rPr lang="en-US" sz="2800" dirty="0"/>
              <a:t>No one can talk for more than a minute. Have a Timekeeper on each group.</a:t>
            </a:r>
          </a:p>
          <a:p>
            <a:endParaRPr lang="en-US" sz="1000" dirty="0"/>
          </a:p>
          <a:p>
            <a:r>
              <a:rPr lang="en-US" sz="2800" dirty="0"/>
              <a:t>Take turns sharing the domain’s </a:t>
            </a:r>
            <a:r>
              <a:rPr lang="en-US" sz="2800" b="1" dirty="0"/>
              <a:t>classroom activities, teacher supports, student outcomes, and teacher tips</a:t>
            </a:r>
            <a:r>
              <a:rPr lang="en-US" sz="2800" dirty="0"/>
              <a:t> that can be used to help children </a:t>
            </a:r>
            <a:r>
              <a:rPr lang="en-US" sz="2800" b="1" dirty="0"/>
              <a:t>move from simple to complex language.</a:t>
            </a:r>
          </a:p>
          <a:p>
            <a:endParaRPr lang="en-US" sz="1000" dirty="0"/>
          </a:p>
          <a:p>
            <a:r>
              <a:rPr lang="en-US" sz="2800" dirty="0"/>
              <a:t>Volunteers share what they learn about the “Teacher Tips” of each domain with our whole group.</a:t>
            </a:r>
          </a:p>
          <a:p>
            <a:pPr marL="0" indent="0">
              <a:buNone/>
            </a:pPr>
            <a:endParaRPr lang="en-US" dirty="0"/>
          </a:p>
        </p:txBody>
      </p:sp>
      <p:sp>
        <p:nvSpPr>
          <p:cNvPr id="4" name="Footer Placeholder 3"/>
          <p:cNvSpPr>
            <a:spLocks noGrp="1"/>
          </p:cNvSpPr>
          <p:nvPr>
            <p:ph type="ftr" sz="quarter" idx="3"/>
          </p:nvPr>
        </p:nvSpPr>
        <p:spPr/>
        <p:txBody>
          <a:bodyPr/>
          <a:lstStyle/>
          <a:p>
            <a:r>
              <a:rPr lang="en-US" dirty="0"/>
              <a:t>Division of Instructional Support</a:t>
            </a:r>
          </a:p>
        </p:txBody>
      </p:sp>
      <p:sp>
        <p:nvSpPr>
          <p:cNvPr id="6" name="Slide Number Placeholder 5"/>
          <p:cNvSpPr>
            <a:spLocks noGrp="1"/>
          </p:cNvSpPr>
          <p:nvPr>
            <p:ph type="sldNum" sz="quarter" idx="12"/>
          </p:nvPr>
        </p:nvSpPr>
        <p:spPr/>
        <p:txBody>
          <a:bodyPr/>
          <a:lstStyle/>
          <a:p>
            <a:endParaRPr lang="en-US" dirty="0"/>
          </a:p>
        </p:txBody>
      </p:sp>
      <p:pic>
        <p:nvPicPr>
          <p:cNvPr id="3078" name="Picture 6" descr="C:\Users\proerig\AppData\Local\Microsoft\Windows\Temporary Internet Files\Content.IE5\AS2R179T\MP900302919[1].jpg"/>
          <p:cNvPicPr>
            <a:picLocks noChangeAspect="1" noChangeArrowheads="1"/>
          </p:cNvPicPr>
          <p:nvPr/>
        </p:nvPicPr>
        <p:blipFill>
          <a:blip r:embed="rId3" cstate="print"/>
          <a:srcRect t="15000"/>
          <a:stretch>
            <a:fillRect/>
          </a:stretch>
        </p:blipFill>
        <p:spPr bwMode="auto">
          <a:xfrm>
            <a:off x="7726680" y="5435599"/>
            <a:ext cx="1087120" cy="1295400"/>
          </a:xfrm>
          <a:prstGeom prst="rect">
            <a:avLst/>
          </a:prstGeom>
          <a:noFill/>
        </p:spPr>
      </p:pic>
    </p:spTree>
    <p:extLst>
      <p:ext uri="{BB962C8B-B14F-4D97-AF65-F5344CB8AC3E}">
        <p14:creationId xmlns:p14="http://schemas.microsoft.com/office/powerpoint/2010/main" val="726007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199" y="304800"/>
            <a:ext cx="8369559" cy="118586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800" b="1" dirty="0">
                <a:latin typeface="+mj-lt"/>
                <a:cs typeface="Garamond"/>
              </a:rPr>
              <a:t>Degree of Linguistic Accommodations by Language Domain</a:t>
            </a:r>
          </a:p>
        </p:txBody>
      </p:sp>
      <p:pic>
        <p:nvPicPr>
          <p:cNvPr id="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853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3"/>
          </p:nvPr>
        </p:nvSpPr>
        <p:spPr/>
        <p:txBody>
          <a:bodyPr/>
          <a:lstStyle/>
          <a:p>
            <a:r>
              <a:rPr lang="en-US"/>
              <a:t>Division of Instructional Support</a:t>
            </a:r>
            <a:endParaRPr lang="en-US" dirty="0"/>
          </a:p>
        </p:txBody>
      </p:sp>
      <p:sp>
        <p:nvSpPr>
          <p:cNvPr id="8" name="Slide Number Placeholder 7"/>
          <p:cNvSpPr>
            <a:spLocks noGrp="1"/>
          </p:cNvSpPr>
          <p:nvPr>
            <p:ph type="sldNum" sz="quarter" idx="12"/>
          </p:nvPr>
        </p:nvSpPr>
        <p:spPr/>
        <p:txBody>
          <a:bodyPr/>
          <a:lstStyle/>
          <a:p>
            <a:endParaRPr lang="en-US" dirty="0"/>
          </a:p>
        </p:txBody>
      </p:sp>
      <p:sp>
        <p:nvSpPr>
          <p:cNvPr id="7" name="TextBox 6"/>
          <p:cNvSpPr txBox="1"/>
          <p:nvPr/>
        </p:nvSpPr>
        <p:spPr>
          <a:xfrm>
            <a:off x="7819369" y="6172200"/>
            <a:ext cx="1019831" cy="369332"/>
          </a:xfrm>
          <a:prstGeom prst="rect">
            <a:avLst/>
          </a:prstGeom>
          <a:noFill/>
        </p:spPr>
        <p:txBody>
          <a:bodyPr wrap="square" rtlCol="0">
            <a:spAutoFit/>
          </a:bodyPr>
          <a:lstStyle/>
          <a:p>
            <a:r>
              <a:rPr lang="en-US" dirty="0"/>
              <a:t>pp 22-25</a:t>
            </a:r>
          </a:p>
        </p:txBody>
      </p:sp>
    </p:spTree>
    <p:extLst>
      <p:ext uri="{BB962C8B-B14F-4D97-AF65-F5344CB8AC3E}">
        <p14:creationId xmlns:p14="http://schemas.microsoft.com/office/powerpoint/2010/main" val="1788241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799" y="4001398"/>
            <a:ext cx="5410201" cy="23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393244"/>
            <a:ext cx="8534400" cy="4245556"/>
          </a:xfrm>
        </p:spPr>
        <p:txBody>
          <a:bodyPr>
            <a:normAutofit/>
          </a:bodyPr>
          <a:lstStyle/>
          <a:p>
            <a:pPr>
              <a:buFont typeface="Arial" pitchFamily="34" charset="0"/>
              <a:buChar char="•"/>
            </a:pPr>
            <a:r>
              <a:rPr lang="en-US" sz="2800" dirty="0">
                <a:latin typeface="Helvetica"/>
                <a:cs typeface="Helvetica"/>
              </a:rPr>
              <a:t>ELLs must be provided with multiple opportunities to employ a variety of grammatical structures</a:t>
            </a:r>
          </a:p>
          <a:p>
            <a:pPr marL="520700" lvl="1" indent="-228600">
              <a:buFont typeface="Courier New" pitchFamily="49" charset="0"/>
              <a:buChar char="o"/>
            </a:pPr>
            <a:r>
              <a:rPr lang="en-US" dirty="0">
                <a:latin typeface="Helvetica"/>
                <a:cs typeface="Helvetica"/>
              </a:rPr>
              <a:t> some grammatical structures tend to be acquired more easily than others.  </a:t>
            </a:r>
          </a:p>
          <a:p>
            <a:pPr marL="520700" lvl="1" indent="-177800">
              <a:buFont typeface="Courier New" pitchFamily="49" charset="0"/>
              <a:buChar char="o"/>
            </a:pPr>
            <a:r>
              <a:rPr lang="en-US" dirty="0">
                <a:latin typeface="Helvetica"/>
                <a:cs typeface="Helvetica"/>
              </a:rPr>
              <a:t> progression is often simple to complex. </a:t>
            </a:r>
          </a:p>
        </p:txBody>
      </p:sp>
      <p:sp>
        <p:nvSpPr>
          <p:cNvPr id="4" name="Content Placeholder 2"/>
          <p:cNvSpPr txBox="1">
            <a:spLocks/>
          </p:cNvSpPr>
          <p:nvPr/>
        </p:nvSpPr>
        <p:spPr>
          <a:xfrm>
            <a:off x="457199" y="457201"/>
            <a:ext cx="8369559" cy="990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latin typeface="+mj-lt"/>
                <a:cs typeface="Garamond"/>
              </a:rPr>
              <a:t>Linguistic Processing Skills</a:t>
            </a:r>
          </a:p>
        </p:txBody>
      </p:sp>
      <p:sp>
        <p:nvSpPr>
          <p:cNvPr id="6" name="Footer Placeholder 5"/>
          <p:cNvSpPr>
            <a:spLocks noGrp="1"/>
          </p:cNvSpPr>
          <p:nvPr>
            <p:ph type="ftr" sz="quarter" idx="3"/>
          </p:nvPr>
        </p:nvSpPr>
        <p:spPr/>
        <p:txBody>
          <a:bodyPr/>
          <a:lstStyle/>
          <a:p>
            <a:r>
              <a:rPr lang="en-US"/>
              <a:t>Division of Instructional Support</a:t>
            </a:r>
            <a:endParaRPr lang="en-US" dirty="0"/>
          </a:p>
        </p:txBody>
      </p:sp>
      <p:sp>
        <p:nvSpPr>
          <p:cNvPr id="8" name="Slide Number Placeholder 7"/>
          <p:cNvSpPr>
            <a:spLocks noGrp="1"/>
          </p:cNvSpPr>
          <p:nvPr>
            <p:ph type="sldNum" sz="quarter" idx="12"/>
          </p:nvPr>
        </p:nvSpPr>
        <p:spPr/>
        <p:txBody>
          <a:bodyPr/>
          <a:lstStyle/>
          <a:p>
            <a:endParaRPr lang="en-US" dirty="0"/>
          </a:p>
        </p:txBody>
      </p:sp>
      <p:sp>
        <p:nvSpPr>
          <p:cNvPr id="7" name="Rectangle 6"/>
          <p:cNvSpPr/>
          <p:nvPr/>
        </p:nvSpPr>
        <p:spPr>
          <a:xfrm>
            <a:off x="8001000" y="6183868"/>
            <a:ext cx="697627" cy="369332"/>
          </a:xfrm>
          <a:prstGeom prst="rect">
            <a:avLst/>
          </a:prstGeom>
        </p:spPr>
        <p:txBody>
          <a:bodyPr wrap="none">
            <a:spAutoFit/>
          </a:bodyPr>
          <a:lstStyle/>
          <a:p>
            <a:r>
              <a:rPr lang="en-US" dirty="0">
                <a:latin typeface="Helvetica"/>
                <a:cs typeface="Helvetica"/>
              </a:rPr>
              <a:t>p. 26</a:t>
            </a:r>
            <a:endParaRPr lang="en-US" dirty="0"/>
          </a:p>
        </p:txBody>
      </p:sp>
    </p:spTree>
    <p:extLst>
      <p:ext uri="{BB962C8B-B14F-4D97-AF65-F5344CB8AC3E}">
        <p14:creationId xmlns:p14="http://schemas.microsoft.com/office/powerpoint/2010/main" val="3950825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99" y="1524000"/>
            <a:ext cx="4780383" cy="4753708"/>
          </a:xfrm>
        </p:spPr>
        <p:txBody>
          <a:bodyPr>
            <a:normAutofit/>
          </a:bodyPr>
          <a:lstStyle/>
          <a:p>
            <a:pPr>
              <a:buFont typeface="Arial" pitchFamily="34" charset="0"/>
              <a:buChar char="•"/>
            </a:pPr>
            <a:r>
              <a:rPr lang="en-US" sz="2400" dirty="0">
                <a:latin typeface="Helvetica"/>
                <a:cs typeface="Helvetica"/>
              </a:rPr>
              <a:t>Sentence frames provide students with the means to receive and express language while reducing their anxiety.</a:t>
            </a:r>
          </a:p>
          <a:p>
            <a:pPr>
              <a:buFont typeface="Arial" pitchFamily="34" charset="0"/>
              <a:buChar char="•"/>
            </a:pPr>
            <a:endParaRPr lang="en-US" sz="2400" dirty="0">
              <a:latin typeface="Helvetica"/>
              <a:cs typeface="Helvetica"/>
            </a:endParaRPr>
          </a:p>
          <a:p>
            <a:pPr>
              <a:buFont typeface="Arial" pitchFamily="34" charset="0"/>
              <a:buChar char="•"/>
            </a:pPr>
            <a:r>
              <a:rPr lang="en-US" sz="2400" dirty="0">
                <a:latin typeface="Helvetica"/>
                <a:cs typeface="Helvetica"/>
              </a:rPr>
              <a:t>Levels of content and language development will increase as students do not have to contend with context, grammar, and syntax simultaneously.</a:t>
            </a:r>
          </a:p>
        </p:txBody>
      </p:sp>
      <p:sp>
        <p:nvSpPr>
          <p:cNvPr id="4" name="Content Placeholder 2"/>
          <p:cNvSpPr txBox="1">
            <a:spLocks/>
          </p:cNvSpPr>
          <p:nvPr/>
        </p:nvSpPr>
        <p:spPr>
          <a:xfrm>
            <a:off x="457199" y="533400"/>
            <a:ext cx="8369559" cy="10668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cs typeface="Garamond"/>
              </a:rPr>
              <a:t>Linguistic Processing Skills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29" y="2146041"/>
            <a:ext cx="4105471" cy="318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sp>
        <p:nvSpPr>
          <p:cNvPr id="8" name="Rectangle 7"/>
          <p:cNvSpPr/>
          <p:nvPr/>
        </p:nvSpPr>
        <p:spPr>
          <a:xfrm>
            <a:off x="8077200" y="6183868"/>
            <a:ext cx="697627" cy="369332"/>
          </a:xfrm>
          <a:prstGeom prst="rect">
            <a:avLst/>
          </a:prstGeom>
        </p:spPr>
        <p:txBody>
          <a:bodyPr wrap="none">
            <a:spAutoFit/>
          </a:bodyPr>
          <a:lstStyle/>
          <a:p>
            <a:r>
              <a:rPr lang="en-US" dirty="0">
                <a:latin typeface="Helvetica"/>
                <a:cs typeface="Helvetica"/>
              </a:rPr>
              <a:t>p. 27</a:t>
            </a:r>
            <a:endParaRPr lang="en-US" dirty="0"/>
          </a:p>
        </p:txBody>
      </p:sp>
    </p:spTree>
    <p:extLst>
      <p:ext uri="{BB962C8B-B14F-4D97-AF65-F5344CB8AC3E}">
        <p14:creationId xmlns:p14="http://schemas.microsoft.com/office/powerpoint/2010/main" val="1244630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sz="4000" b="1" dirty="0"/>
              <a:t>Elements of Appropriate </a:t>
            </a:r>
            <a:r>
              <a:rPr lang="en-US" sz="4000" b="1" i="1" dirty="0"/>
              <a:t>“Leveled” </a:t>
            </a:r>
            <a:r>
              <a:rPr lang="en-US" sz="4000" b="1" dirty="0"/>
              <a:t>Questions</a:t>
            </a:r>
          </a:p>
        </p:txBody>
      </p:sp>
      <p:sp>
        <p:nvSpPr>
          <p:cNvPr id="3" name="Content Placeholder 2"/>
          <p:cNvSpPr>
            <a:spLocks noGrp="1"/>
          </p:cNvSpPr>
          <p:nvPr>
            <p:ph idx="1"/>
          </p:nvPr>
        </p:nvSpPr>
        <p:spPr>
          <a:xfrm>
            <a:off x="457200" y="1600200"/>
            <a:ext cx="7924800" cy="4525963"/>
          </a:xfrm>
        </p:spPr>
        <p:txBody>
          <a:bodyPr/>
          <a:lstStyle/>
          <a:p>
            <a:r>
              <a:rPr lang="en-US" sz="2800" dirty="0"/>
              <a:t>Provide cues and probing question that focus on what is important.</a:t>
            </a:r>
          </a:p>
          <a:p>
            <a:r>
              <a:rPr lang="en-US" sz="2800" dirty="0"/>
              <a:t>High cognitive questions result in deeper comprehension than low-cognitive level questions.</a:t>
            </a:r>
          </a:p>
          <a:p>
            <a:r>
              <a:rPr lang="en-US" sz="2800" dirty="0"/>
              <a:t>Pose a question and give time before you ask students to respond.  It allows ELLs students to process their thoughts and increase student participation. </a:t>
            </a:r>
          </a:p>
          <a:p>
            <a:r>
              <a:rPr lang="en-US" sz="2800" dirty="0"/>
              <a:t>Probing questions are effective teaching tools when used with sentence stems.</a:t>
            </a: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1026" name="Picture 2" descr="C:\Users\proerig\AppData\Local\Microsoft\Windows\Temporary Internet Files\Content.IE5\S38HU061\MP900442237[1].jpg"/>
          <p:cNvPicPr>
            <a:picLocks noChangeAspect="1" noChangeArrowheads="1"/>
          </p:cNvPicPr>
          <p:nvPr/>
        </p:nvPicPr>
        <p:blipFill>
          <a:blip r:embed="rId3" cstate="print"/>
          <a:srcRect l="14901" t="23333" r="16363"/>
          <a:stretch>
            <a:fillRect/>
          </a:stretch>
        </p:blipFill>
        <p:spPr bwMode="auto">
          <a:xfrm>
            <a:off x="7620000" y="4876800"/>
            <a:ext cx="914400" cy="1342417"/>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304800" y="76200"/>
            <a:ext cx="8639175" cy="1447800"/>
          </a:xfrm>
        </p:spPr>
        <p:txBody>
          <a:bodyPr/>
          <a:lstStyle/>
          <a:p>
            <a:r>
              <a:rPr lang="en-US" sz="4000" b="1" i="1" u="sng" dirty="0"/>
              <a:t>“Leveled” Questions</a:t>
            </a:r>
            <a:r>
              <a:rPr lang="en-US" sz="4000" b="1" dirty="0"/>
              <a:t> Samples by Language Proficiency levels</a:t>
            </a:r>
            <a:endParaRPr lang="en-US" sz="4000" b="1" u="sng" dirty="0"/>
          </a:p>
        </p:txBody>
      </p:sp>
      <p:graphicFrame>
        <p:nvGraphicFramePr>
          <p:cNvPr id="122940" name="Group 60"/>
          <p:cNvGraphicFramePr>
            <a:graphicFrameLocks noGrp="1"/>
          </p:cNvGraphicFramePr>
          <p:nvPr>
            <p:ph idx="1"/>
          </p:nvPr>
        </p:nvGraphicFramePr>
        <p:xfrm>
          <a:off x="304800" y="1566863"/>
          <a:ext cx="8534400" cy="4753215"/>
        </p:xfrm>
        <a:graphic>
          <a:graphicData uri="http://schemas.openxmlformats.org/drawingml/2006/table">
            <a:tbl>
              <a:tblPr/>
              <a:tblGrid>
                <a:gridCol w="2492347">
                  <a:extLst>
                    <a:ext uri="{9D8B030D-6E8A-4147-A177-3AD203B41FA5}">
                      <a16:colId xmlns:a16="http://schemas.microsoft.com/office/drawing/2014/main" val="20000"/>
                    </a:ext>
                  </a:extLst>
                </a:gridCol>
                <a:gridCol w="6042053">
                  <a:extLst>
                    <a:ext uri="{9D8B030D-6E8A-4147-A177-3AD203B41FA5}">
                      <a16:colId xmlns:a16="http://schemas.microsoft.com/office/drawing/2014/main" val="20001"/>
                    </a:ext>
                  </a:extLst>
                </a:gridCol>
              </a:tblGrid>
              <a:tr h="4901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outerShdw blurRad="38100" dist="38100" dir="2700000" algn="tl">
                              <a:srgbClr val="FFFFFF"/>
                            </a:outerShdw>
                          </a:effectLst>
                          <a:latin typeface="Tahoma" pitchFamily="34" charset="0"/>
                        </a:rPr>
                        <a:t>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FFFFFF"/>
                            </a:outerShdw>
                          </a:effectLst>
                          <a:latin typeface="Tahoma" pitchFamily="34" charset="0"/>
                        </a:rPr>
                        <a:t>Questions or Cues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331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outerShdw blurRad="38100" dist="38100" dir="2700000" algn="tl">
                              <a:srgbClr val="C0C0C0"/>
                            </a:outerShdw>
                          </a:effectLst>
                          <a:latin typeface="Tahoma" pitchFamily="34" charset="0"/>
                        </a:rPr>
                        <a:t>Beginning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C0C0C0"/>
                            </a:outerShdw>
                          </a:effectLst>
                          <a:latin typeface="Tahoma" pitchFamily="34" charset="0"/>
                        </a:rPr>
                        <a:t>“Show me…”    or     “Which of these…?”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7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outerShdw blurRad="38100" dist="38100" dir="2700000" algn="tl">
                              <a:srgbClr val="C0C0C0"/>
                            </a:outerShdw>
                          </a:effectLst>
                          <a:latin typeface="Tahoma" pitchFamily="34" charset="0"/>
                        </a:rPr>
                        <a:t>Intermediate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C0C0C0"/>
                            </a:outerShdw>
                          </a:effectLst>
                          <a:latin typeface="Tahoma" pitchFamily="34" charset="0"/>
                        </a:rPr>
                        <a:t>“Is it the ____ one or the ____one?”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C0C0C0"/>
                            </a:outerShdw>
                          </a:effectLst>
                          <a:latin typeface="Tahoma" pitchFamily="34" charset="0"/>
                        </a:rPr>
                        <a:t>Questions that can be answered with one or two words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091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outerShdw blurRad="38100" dist="38100" dir="2700000" algn="tl">
                              <a:srgbClr val="C0C0C0"/>
                            </a:outerShdw>
                          </a:effectLst>
                          <a:latin typeface="Tahoma" pitchFamily="34" charset="0"/>
                        </a:rPr>
                        <a:t>Advanced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C0C0C0"/>
                            </a:outerShdw>
                          </a:effectLst>
                          <a:latin typeface="Tahoma" pitchFamily="34" charset="0"/>
                        </a:rPr>
                        <a:t>“Did this happen at the beginning or at the end?”</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C0C0C0"/>
                            </a:outerShdw>
                          </a:effectLst>
                          <a:latin typeface="Tahoma" pitchFamily="34" charset="0"/>
                        </a:rPr>
                        <a:t>“What happened next?”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C0C0C0"/>
                            </a:outerShdw>
                          </a:effectLst>
                          <a:latin typeface="Tahoma" pitchFamily="34" charset="0"/>
                        </a:rPr>
                        <a:t>Where did you find the answer?”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5355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outerShdw blurRad="38100" dist="38100" dir="2700000" algn="tl">
                              <a:srgbClr val="C0C0C0"/>
                            </a:outerShdw>
                          </a:effectLst>
                          <a:latin typeface="Tahoma" pitchFamily="34" charset="0"/>
                        </a:rPr>
                        <a:t>Advanced High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outerShdw blurRad="38100" dist="38100" dir="2700000" algn="tl">
                              <a:srgbClr val="C0C0C0"/>
                            </a:outerShdw>
                          </a:effectLst>
                          <a:latin typeface="Tahoma" pitchFamily="34" charset="0"/>
                        </a:rPr>
                        <a:t>“How did you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outerShdw blurRad="38100" dist="38100" dir="2700000" algn="tl">
                              <a:srgbClr val="C0C0C0"/>
                            </a:outerShdw>
                          </a:effectLst>
                          <a:latin typeface="Tahoma" pitchFamily="34" charset="0"/>
                        </a:rPr>
                        <a:t>“what was the character trying to 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1462" name="Text Box 34"/>
          <p:cNvSpPr txBox="1">
            <a:spLocks noChangeArrowheads="1"/>
          </p:cNvSpPr>
          <p:nvPr/>
        </p:nvSpPr>
        <p:spPr bwMode="auto">
          <a:xfrm>
            <a:off x="6096000" y="6248400"/>
            <a:ext cx="2693988" cy="396875"/>
          </a:xfrm>
          <a:prstGeom prst="rect">
            <a:avLst/>
          </a:prstGeom>
          <a:noFill/>
          <a:ln w="9525">
            <a:noFill/>
            <a:miter lim="800000"/>
            <a:headEnd/>
            <a:tailEnd/>
          </a:ln>
        </p:spPr>
        <p:txBody>
          <a:bodyPr>
            <a:spAutoFit/>
          </a:bodyPr>
          <a:lstStyle/>
          <a:p>
            <a:r>
              <a:rPr lang="en-US" sz="1000"/>
              <a:t>Adapted from Krashen</a:t>
            </a:r>
            <a:r>
              <a:rPr lang="en-US"/>
              <a:t> </a:t>
            </a:r>
            <a:r>
              <a:rPr lang="en-US" sz="1000"/>
              <a:t>&amp; Terrell, 1983.</a:t>
            </a:r>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pPr>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Steps to Create “Leveled Questions” </a:t>
            </a:r>
            <a:endParaRPr lang="en-US" b="1" dirty="0"/>
          </a:p>
        </p:txBody>
      </p:sp>
      <p:sp>
        <p:nvSpPr>
          <p:cNvPr id="3" name="Content Placeholder 2"/>
          <p:cNvSpPr>
            <a:spLocks noGrp="1"/>
          </p:cNvSpPr>
          <p:nvPr>
            <p:ph idx="1"/>
          </p:nvPr>
        </p:nvSpPr>
        <p:spPr/>
        <p:txBody>
          <a:bodyPr/>
          <a:lstStyle/>
          <a:p>
            <a:pPr marL="228600" indent="-228600">
              <a:buFontTx/>
              <a:buAutoNum type="arabicPeriod"/>
            </a:pPr>
            <a:r>
              <a:rPr lang="en-US" sz="2800" b="1" dirty="0"/>
              <a:t>Observe, document your student’s language levels</a:t>
            </a:r>
            <a:r>
              <a:rPr lang="en-US" sz="2800" dirty="0"/>
              <a:t> (keep updating).</a:t>
            </a:r>
          </a:p>
          <a:p>
            <a:pPr marL="228600" indent="-228600">
              <a:buFontTx/>
              <a:buAutoNum type="arabicPeriod"/>
            </a:pPr>
            <a:endParaRPr lang="en-US" sz="2800" dirty="0"/>
          </a:p>
          <a:p>
            <a:pPr marL="228600" indent="-228600">
              <a:buFontTx/>
              <a:buAutoNum type="arabicPeriod"/>
            </a:pPr>
            <a:r>
              <a:rPr lang="en-US" sz="2800" b="1" dirty="0"/>
              <a:t>Choose, gather materials:</a:t>
            </a:r>
            <a:r>
              <a:rPr lang="en-US" sz="2800" dirty="0"/>
              <a:t> Visuals, artifacts help students demonstrate their understanding.</a:t>
            </a:r>
          </a:p>
          <a:p>
            <a:pPr marL="228600" indent="-228600">
              <a:buFontTx/>
              <a:buAutoNum type="arabicPeriod"/>
            </a:pPr>
            <a:endParaRPr lang="en-US" sz="2800" dirty="0"/>
          </a:p>
          <a:p>
            <a:pPr marL="228600" indent="-228600">
              <a:buFontTx/>
              <a:buAutoNum type="arabicPeriod"/>
            </a:pPr>
            <a:r>
              <a:rPr lang="en-US" sz="2800" b="1" dirty="0"/>
              <a:t>Plan a hierarchy of questions:</a:t>
            </a:r>
            <a:r>
              <a:rPr lang="en-US" sz="2800" dirty="0"/>
              <a:t> Plan a series of appropriate questions at different levels to clarify concepts.</a:t>
            </a:r>
          </a:p>
          <a:p>
            <a:endParaRPr lang="en-US" dirty="0"/>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Steps to Create “Leveled Questions” </a:t>
            </a:r>
            <a:r>
              <a:rPr lang="en-US" sz="3200" b="1" dirty="0"/>
              <a:t>(Cont.)</a:t>
            </a:r>
            <a:r>
              <a:rPr lang="en-US" sz="4000" b="1" dirty="0"/>
              <a:t> </a:t>
            </a:r>
            <a:endParaRPr lang="en-US" b="1" dirty="0"/>
          </a:p>
        </p:txBody>
      </p:sp>
      <p:sp>
        <p:nvSpPr>
          <p:cNvPr id="3" name="Content Placeholder 2"/>
          <p:cNvSpPr>
            <a:spLocks noGrp="1"/>
          </p:cNvSpPr>
          <p:nvPr>
            <p:ph idx="1"/>
          </p:nvPr>
        </p:nvSpPr>
        <p:spPr>
          <a:xfrm>
            <a:off x="457200" y="1646237"/>
            <a:ext cx="8229600" cy="4525963"/>
          </a:xfrm>
        </p:spPr>
        <p:txBody>
          <a:bodyPr/>
          <a:lstStyle/>
          <a:p>
            <a:pPr marL="228600" indent="-228600">
              <a:buFont typeface="+mj-lt"/>
              <a:buAutoNum type="arabicPeriod" startAt="4"/>
            </a:pPr>
            <a:r>
              <a:rPr lang="en-US" sz="2800" b="1" dirty="0"/>
              <a:t>Involve all students: </a:t>
            </a:r>
            <a:r>
              <a:rPr lang="en-US" sz="2800" dirty="0"/>
              <a:t>Use your list of students, TELPAS reports, and a chart like the one on the LIAG to plot names by proficiency levels to adapt/”level” your questions.</a:t>
            </a:r>
          </a:p>
          <a:p>
            <a:pPr marL="228600" indent="-228600">
              <a:buFont typeface="+mj-lt"/>
              <a:buAutoNum type="arabicPeriod" startAt="4"/>
            </a:pPr>
            <a:r>
              <a:rPr lang="en-US" sz="2800" b="1" dirty="0"/>
              <a:t>Assess student progress and understanding:</a:t>
            </a:r>
            <a:r>
              <a:rPr lang="en-US" sz="2800" dirty="0"/>
              <a:t> Observe the student’s and document their periodic growth. </a:t>
            </a:r>
            <a:endParaRPr lang="en-US" dirty="0"/>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7" name="Picture 3" descr="C:\Documents and Settings\proerig\My Documents\My Pictures\ELPSLIAGparticipant.bmp"/>
          <p:cNvPicPr>
            <a:picLocks noChangeAspect="1" noChangeArrowheads="1"/>
          </p:cNvPicPr>
          <p:nvPr/>
        </p:nvPicPr>
        <p:blipFill>
          <a:blip r:embed="rId3" cstate="print"/>
          <a:srcRect l="1186" t="7076" r="1541" b="16784"/>
          <a:stretch>
            <a:fillRect/>
          </a:stretch>
        </p:blipFill>
        <p:spPr bwMode="auto">
          <a:xfrm>
            <a:off x="2130170" y="4495800"/>
            <a:ext cx="4651630" cy="1752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382000" cy="4648200"/>
          </a:xfrm>
        </p:spPr>
        <p:txBody>
          <a:bodyPr>
            <a:normAutofit/>
          </a:bodyPr>
          <a:lstStyle/>
          <a:p>
            <a:pPr marL="168275" lvl="1" indent="-46038">
              <a:buNone/>
            </a:pPr>
            <a:r>
              <a:rPr lang="en-US" sz="3000" dirty="0">
                <a:latin typeface="Helvetica"/>
                <a:cs typeface="Helvetica"/>
              </a:rPr>
              <a:t>Meeting the Linguistic Needs of</a:t>
            </a:r>
          </a:p>
          <a:p>
            <a:pPr marL="168275" lvl="1" indent="-46038">
              <a:buNone/>
            </a:pPr>
            <a:r>
              <a:rPr lang="en-US" sz="3000" dirty="0">
                <a:latin typeface="Helvetica"/>
                <a:cs typeface="Helvetica"/>
              </a:rPr>
              <a:t>Beginning and Intermediate ELLs: </a:t>
            </a:r>
          </a:p>
          <a:p>
            <a:pPr marL="457200" lvl="2" indent="-288925">
              <a:buFont typeface="Arial" pitchFamily="34" charset="0"/>
              <a:buChar char="•"/>
            </a:pPr>
            <a:r>
              <a:rPr lang="en-US" sz="2800" i="1" dirty="0">
                <a:latin typeface="Helvetica"/>
                <a:cs typeface="Helvetica"/>
              </a:rPr>
              <a:t>Language Development Process</a:t>
            </a:r>
          </a:p>
          <a:p>
            <a:pPr marL="457200" lvl="2" indent="-288925">
              <a:buFont typeface="Arial" pitchFamily="34" charset="0"/>
              <a:buChar char="•"/>
            </a:pPr>
            <a:r>
              <a:rPr lang="en-US" sz="2800" i="1" dirty="0">
                <a:latin typeface="Helvetica"/>
                <a:cs typeface="Helvetica"/>
              </a:rPr>
              <a:t>ELPS-TELPAS Proficiency Level </a:t>
            </a:r>
          </a:p>
          <a:p>
            <a:pPr marL="457200" lvl="2" indent="-288925">
              <a:buNone/>
            </a:pPr>
            <a:r>
              <a:rPr lang="en-US" sz="2800" i="1" dirty="0">
                <a:latin typeface="Helvetica"/>
                <a:cs typeface="Helvetica"/>
              </a:rPr>
              <a:t>	Descriptors (PLDs).</a:t>
            </a:r>
          </a:p>
          <a:p>
            <a:pPr marL="457200" lvl="2" indent="-288925">
              <a:buFont typeface="Arial" pitchFamily="34" charset="0"/>
              <a:buChar char="•"/>
            </a:pPr>
            <a:r>
              <a:rPr lang="en-US" sz="2800" i="1" dirty="0">
                <a:latin typeface="Helvetica"/>
                <a:cs typeface="Helvetica"/>
              </a:rPr>
              <a:t>Degree of Linguistic Accommodations by Language Domain.</a:t>
            </a:r>
          </a:p>
          <a:p>
            <a:pPr marL="457200" lvl="2" indent="-288925">
              <a:buFont typeface="Arial" pitchFamily="34" charset="0"/>
              <a:buChar char="•"/>
            </a:pPr>
            <a:r>
              <a:rPr lang="en-US" sz="2800" i="1" dirty="0">
                <a:latin typeface="Helvetica"/>
                <a:cs typeface="Helvetica"/>
              </a:rPr>
              <a:t>Linguistic Processing Skills (receptive, productive).</a:t>
            </a:r>
            <a:endParaRPr lang="en-US" sz="2000" dirty="0">
              <a:latin typeface="Helvetica"/>
              <a:cs typeface="Helvetica"/>
            </a:endParaRPr>
          </a:p>
        </p:txBody>
      </p:sp>
      <p:sp>
        <p:nvSpPr>
          <p:cNvPr id="4" name="Content Placeholder 2"/>
          <p:cNvSpPr txBox="1">
            <a:spLocks/>
          </p:cNvSpPr>
          <p:nvPr/>
        </p:nvSpPr>
        <p:spPr>
          <a:xfrm>
            <a:off x="381000" y="304800"/>
            <a:ext cx="8229600" cy="9744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b="1" dirty="0">
                <a:latin typeface="+mj-lt"/>
                <a:cs typeface="Garamond"/>
              </a:rPr>
              <a:t>ELPS Instructional Tool</a:t>
            </a:r>
          </a:p>
        </p:txBody>
      </p:sp>
      <p:sp>
        <p:nvSpPr>
          <p:cNvPr id="5" name="Footer Placeholder 4"/>
          <p:cNvSpPr>
            <a:spLocks noGrp="1"/>
          </p:cNvSpPr>
          <p:nvPr>
            <p:ph type="ftr" sz="quarter" idx="3"/>
          </p:nvPr>
        </p:nvSpPr>
        <p:spPr/>
        <p:txBody>
          <a:bodyPr/>
          <a:lstStyle/>
          <a:p>
            <a:r>
              <a:rPr lang="en-US" dirty="0"/>
              <a:t>Division of Instructional Support</a:t>
            </a:r>
          </a:p>
        </p:txBody>
      </p:sp>
      <p:sp>
        <p:nvSpPr>
          <p:cNvPr id="7" name="Slide Number Placeholder 6"/>
          <p:cNvSpPr>
            <a:spLocks noGrp="1"/>
          </p:cNvSpPr>
          <p:nvPr>
            <p:ph type="sldNum" sz="quarter" idx="12"/>
          </p:nvPr>
        </p:nvSpPr>
        <p:spPr/>
        <p:txBody>
          <a:bodyPr/>
          <a:lstStyle/>
          <a:p>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554873"/>
            <a:ext cx="2286000" cy="2712327"/>
          </a:xfrm>
          <a:prstGeom prst="rect">
            <a:avLst/>
          </a:prstGeom>
          <a:noFill/>
          <a:ln w="381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228879" y="6183868"/>
            <a:ext cx="534121" cy="369332"/>
          </a:xfrm>
          <a:prstGeom prst="rect">
            <a:avLst/>
          </a:prstGeom>
          <a:noFill/>
        </p:spPr>
        <p:txBody>
          <a:bodyPr wrap="none" rtlCol="0">
            <a:spAutoFit/>
          </a:bodyPr>
          <a:lstStyle/>
          <a:p>
            <a:r>
              <a:rPr lang="en-US" dirty="0"/>
              <a:t>p. 1</a:t>
            </a:r>
          </a:p>
        </p:txBody>
      </p:sp>
    </p:spTree>
    <p:extLst>
      <p:ext uri="{BB962C8B-B14F-4D97-AF65-F5344CB8AC3E}">
        <p14:creationId xmlns:p14="http://schemas.microsoft.com/office/powerpoint/2010/main" val="1559916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Leveled Probing Questions</a:t>
            </a:r>
          </a:p>
        </p:txBody>
      </p:sp>
      <p:sp>
        <p:nvSpPr>
          <p:cNvPr id="3" name="Content Placeholder 2"/>
          <p:cNvSpPr>
            <a:spLocks noGrp="1"/>
          </p:cNvSpPr>
          <p:nvPr>
            <p:ph idx="1"/>
          </p:nvPr>
        </p:nvSpPr>
        <p:spPr>
          <a:xfrm>
            <a:off x="381000" y="1447800"/>
            <a:ext cx="8458200" cy="4648200"/>
          </a:xfrm>
        </p:spPr>
        <p:txBody>
          <a:bodyPr/>
          <a:lstStyle/>
          <a:p>
            <a:r>
              <a:rPr lang="en-US" sz="2800" dirty="0"/>
              <a:t>Use any lesson, an index card and the Instructional Tool. Now, let’s put the pieces together!</a:t>
            </a:r>
          </a:p>
          <a:p>
            <a:r>
              <a:rPr lang="en-US" sz="2800" dirty="0"/>
              <a:t>Select a sentence stem to create a probing question for a beginner or for an intermediate ELL student.</a:t>
            </a:r>
          </a:p>
          <a:p>
            <a:r>
              <a:rPr lang="en-US" sz="2800" dirty="0"/>
              <a:t>Write it on an index card, pose the probing question to your group, let somebody answer.</a:t>
            </a:r>
          </a:p>
          <a:p>
            <a:r>
              <a:rPr lang="en-US" sz="2800" dirty="0"/>
              <a:t>Explain why you think your question can promote language development.</a:t>
            </a:r>
          </a:p>
          <a:p>
            <a:r>
              <a:rPr lang="en-US" sz="2800" dirty="0"/>
              <a:t>Check each other’s sample questions to see if they match the appropriate proficiency level.</a:t>
            </a:r>
            <a:endParaRPr lang="en-US" dirty="0"/>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76200"/>
            <a:ext cx="8382000" cy="1143000"/>
          </a:xfrm>
        </p:spPr>
        <p:txBody>
          <a:bodyPr/>
          <a:lstStyle/>
          <a:p>
            <a:pPr eaLnBrk="1" hangingPunct="1"/>
            <a:r>
              <a:rPr lang="en-US" sz="4000" b="1" dirty="0"/>
              <a:t>How is Language Incorporated </a:t>
            </a:r>
            <a:br>
              <a:rPr lang="en-US" sz="4000" b="1" dirty="0"/>
            </a:br>
            <a:r>
              <a:rPr lang="en-US" sz="4000" b="1" dirty="0"/>
              <a:t>Into Lesson Planning?</a:t>
            </a:r>
          </a:p>
        </p:txBody>
      </p:sp>
      <p:graphicFrame>
        <p:nvGraphicFramePr>
          <p:cNvPr id="4" name="Diagram 3"/>
          <p:cNvGraphicFramePr/>
          <p:nvPr/>
        </p:nvGraphicFramePr>
        <p:xfrm>
          <a:off x="533400" y="1219200"/>
          <a:ext cx="7924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23" name="Picture 2" descr="C:\Documents and Settings\proerig\Desktop\Microsoft Clip Organizer\j0401288.jpg"/>
          <p:cNvPicPr>
            <a:picLocks noGrp="1" noChangeAspect="1" noChangeArrowheads="1"/>
          </p:cNvPicPr>
          <p:nvPr>
            <p:ph idx="1"/>
          </p:nvPr>
        </p:nvPicPr>
        <p:blipFill>
          <a:blip r:embed="rId8" cstate="print"/>
          <a:srcRect/>
          <a:stretch>
            <a:fillRect/>
          </a:stretch>
        </p:blipFill>
        <p:spPr>
          <a:xfrm>
            <a:off x="990600" y="2057400"/>
            <a:ext cx="1318619" cy="1066800"/>
          </a:xfrm>
        </p:spPr>
      </p:pic>
      <p:pic>
        <p:nvPicPr>
          <p:cNvPr id="81924" name="Picture 3" descr="C:\Documents and Settings\proerig\Local Settings\Temporary Internet Files\Content.IE5\LD2QGYL6\MPj04387550000[1].jpg"/>
          <p:cNvPicPr>
            <a:picLocks noChangeAspect="1" noChangeArrowheads="1"/>
          </p:cNvPicPr>
          <p:nvPr/>
        </p:nvPicPr>
        <p:blipFill>
          <a:blip r:embed="rId9" cstate="print"/>
          <a:srcRect/>
          <a:stretch>
            <a:fillRect/>
          </a:stretch>
        </p:blipFill>
        <p:spPr bwMode="auto">
          <a:xfrm>
            <a:off x="5334000" y="1371600"/>
            <a:ext cx="1066800" cy="801407"/>
          </a:xfrm>
          <a:prstGeom prst="rect">
            <a:avLst/>
          </a:prstGeom>
          <a:noFill/>
          <a:ln w="9525">
            <a:noFill/>
            <a:miter lim="800000"/>
            <a:headEnd/>
            <a:tailEnd/>
          </a:ln>
        </p:spPr>
      </p:pic>
      <p:pic>
        <p:nvPicPr>
          <p:cNvPr id="81925" name="Picture 6" descr="C:\Documents and Settings\proerig\Local Settings\Temporary Internet Files\Content.IE5\R5MC79NH\MPj03855530000[1].jpg"/>
          <p:cNvPicPr>
            <a:picLocks noChangeAspect="1" noChangeArrowheads="1"/>
          </p:cNvPicPr>
          <p:nvPr/>
        </p:nvPicPr>
        <p:blipFill>
          <a:blip r:embed="rId10" cstate="print"/>
          <a:srcRect/>
          <a:stretch>
            <a:fillRect/>
          </a:stretch>
        </p:blipFill>
        <p:spPr bwMode="auto">
          <a:xfrm>
            <a:off x="7086600" y="2133600"/>
            <a:ext cx="1387473" cy="990599"/>
          </a:xfrm>
          <a:prstGeom prst="rect">
            <a:avLst/>
          </a:prstGeom>
          <a:noFill/>
          <a:ln w="9525">
            <a:noFill/>
            <a:miter lim="800000"/>
            <a:headEnd/>
            <a:tailEnd/>
          </a:ln>
        </p:spPr>
      </p:pic>
      <p:pic>
        <p:nvPicPr>
          <p:cNvPr id="81926" name="Picture 8" descr="C:\Documents and Settings\proerig\Local Settings\Temporary Internet Files\Content.IE5\7PYX10EC\MPj03413970000[1].jpg"/>
          <p:cNvPicPr>
            <a:picLocks noChangeAspect="1" noChangeArrowheads="1"/>
          </p:cNvPicPr>
          <p:nvPr/>
        </p:nvPicPr>
        <p:blipFill>
          <a:blip r:embed="rId11" cstate="print"/>
          <a:srcRect/>
          <a:stretch>
            <a:fillRect/>
          </a:stretch>
        </p:blipFill>
        <p:spPr bwMode="auto">
          <a:xfrm>
            <a:off x="6599237" y="5029200"/>
            <a:ext cx="1401763" cy="1000125"/>
          </a:xfrm>
          <a:prstGeom prst="rect">
            <a:avLst/>
          </a:prstGeom>
          <a:noFill/>
          <a:ln w="9525">
            <a:noFill/>
            <a:miter lim="800000"/>
            <a:headEnd/>
            <a:tailEnd/>
          </a:ln>
        </p:spPr>
      </p:pic>
      <p:pic>
        <p:nvPicPr>
          <p:cNvPr id="81927" name="Picture 11" descr="C:\Documents and Settings\proerig\Local Settings\Temporary Internet Files\Content.IE5\8X0DYJOX\MPj03094300000[1].jpg"/>
          <p:cNvPicPr>
            <a:picLocks noChangeAspect="1" noChangeArrowheads="1"/>
          </p:cNvPicPr>
          <p:nvPr/>
        </p:nvPicPr>
        <p:blipFill>
          <a:blip r:embed="rId12" cstate="print"/>
          <a:srcRect/>
          <a:stretch>
            <a:fillRect/>
          </a:stretch>
        </p:blipFill>
        <p:spPr bwMode="auto">
          <a:xfrm>
            <a:off x="1143000" y="5029200"/>
            <a:ext cx="1384581" cy="914400"/>
          </a:xfrm>
          <a:prstGeom prst="rect">
            <a:avLst/>
          </a:prstGeom>
          <a:noFill/>
          <a:ln w="9525">
            <a:noFill/>
            <a:miter lim="800000"/>
            <a:headEnd/>
            <a:tailEnd/>
          </a:ln>
        </p:spPr>
      </p:pic>
      <p:sp>
        <p:nvSpPr>
          <p:cNvPr id="9" name="Footer Placeholder 8"/>
          <p:cNvSpPr>
            <a:spLocks noGrp="1"/>
          </p:cNvSpPr>
          <p:nvPr>
            <p:ph type="ftr" sz="quarter" idx="3"/>
          </p:nvPr>
        </p:nvSpPr>
        <p:spPr/>
        <p:txBody>
          <a:bodyPr/>
          <a:lstStyle/>
          <a:p>
            <a:r>
              <a:rPr lang="en-US"/>
              <a:t>Division of Instructional Support</a:t>
            </a:r>
            <a:endParaRPr lang="en-US" dirty="0"/>
          </a:p>
        </p:txBody>
      </p:sp>
      <p:sp>
        <p:nvSpPr>
          <p:cNvPr id="11" name="Slide Number Placeholder 10"/>
          <p:cNvSpPr>
            <a:spLocks noGrp="1"/>
          </p:cNvSpPr>
          <p:nvPr>
            <p:ph type="sldNum" sz="quarter" idx="12"/>
          </p:nvPr>
        </p:nvSpPr>
        <p:spPr/>
        <p:txBody>
          <a:bodyPr/>
          <a:lstStyle/>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839200" cy="1752600"/>
          </a:xfrm>
        </p:spPr>
        <p:txBody>
          <a:bodyPr/>
          <a:lstStyle/>
          <a:p>
            <a:r>
              <a:rPr lang="en-US" sz="3200" b="1" dirty="0">
                <a:cs typeface="Arial" pitchFamily="34" charset="0"/>
              </a:rPr>
              <a:t>ELPS Standards, the TEKS, and the TELPAS must align with grade level content standards and be based on “academic language”.</a:t>
            </a:r>
            <a:endParaRPr lang="en-US" sz="3200" b="1" dirty="0"/>
          </a:p>
        </p:txBody>
      </p:sp>
      <p:pic>
        <p:nvPicPr>
          <p:cNvPr id="1026" name="Picture 2" descr="C:\Documents and Settings\jcoronado\Local Settings\Temporary Internet Files\Content.IE5\8ROHDK1P\MC900150563[1].wmf"/>
          <p:cNvPicPr>
            <a:picLocks noChangeAspect="1" noChangeArrowheads="1"/>
          </p:cNvPicPr>
          <p:nvPr/>
        </p:nvPicPr>
        <p:blipFill>
          <a:blip r:embed="rId3" cstate="print"/>
          <a:srcRect/>
          <a:stretch>
            <a:fillRect/>
          </a:stretch>
        </p:blipFill>
        <p:spPr bwMode="auto">
          <a:xfrm>
            <a:off x="3871118" y="4495800"/>
            <a:ext cx="1554163" cy="1819275"/>
          </a:xfrm>
          <a:prstGeom prst="rect">
            <a:avLst/>
          </a:prstGeom>
          <a:noFill/>
        </p:spPr>
      </p:pic>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3" name="TextBox 2"/>
          <p:cNvSpPr txBox="1"/>
          <p:nvPr/>
        </p:nvSpPr>
        <p:spPr>
          <a:xfrm>
            <a:off x="1357887" y="2819400"/>
            <a:ext cx="6414513" cy="1323439"/>
          </a:xfrm>
          <a:prstGeom prst="rect">
            <a:avLst/>
          </a:prstGeom>
          <a:noFill/>
        </p:spPr>
        <p:txBody>
          <a:bodyPr wrap="none" rtlCol="0">
            <a:spAutoFit/>
          </a:bodyPr>
          <a:lstStyle/>
          <a:p>
            <a:pPr algn="ctr"/>
            <a:r>
              <a:rPr lang="en-US" sz="4000" b="1" dirty="0"/>
              <a:t>So….. </a:t>
            </a:r>
          </a:p>
          <a:p>
            <a:pPr algn="ctr"/>
            <a:r>
              <a:rPr lang="en-US" sz="4000" b="1" dirty="0"/>
              <a:t>How Do We Plan Instruction?</a:t>
            </a:r>
            <a:endParaRPr lang="en-US" sz="4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191000" y="2057400"/>
            <a:ext cx="3276600" cy="990600"/>
          </a:xfrm>
        </p:spPr>
        <p:txBody>
          <a:bodyPr/>
          <a:lstStyle/>
          <a:p>
            <a:pPr eaLnBrk="1" hangingPunct="1"/>
            <a:r>
              <a:rPr lang="en-US" sz="1400" b="1"/>
              <a:t>  </a:t>
            </a:r>
          </a:p>
        </p:txBody>
      </p:sp>
      <p:sp>
        <p:nvSpPr>
          <p:cNvPr id="51202" name="Text Box 7"/>
          <p:cNvSpPr txBox="1">
            <a:spLocks noChangeArrowheads="1"/>
          </p:cNvSpPr>
          <p:nvPr/>
        </p:nvSpPr>
        <p:spPr bwMode="auto">
          <a:xfrm>
            <a:off x="-3505200" y="1981200"/>
            <a:ext cx="2514600" cy="228600"/>
          </a:xfrm>
          <a:prstGeom prst="rect">
            <a:avLst/>
          </a:prstGeom>
          <a:noFill/>
          <a:ln w="9525">
            <a:noFill/>
            <a:miter lim="800000"/>
            <a:headEnd/>
            <a:tailEnd/>
          </a:ln>
        </p:spPr>
        <p:txBody>
          <a:bodyPr>
            <a:spAutoFit/>
          </a:bodyPr>
          <a:lstStyle/>
          <a:p>
            <a:pPr>
              <a:spcBef>
                <a:spcPct val="50000"/>
              </a:spcBef>
            </a:pPr>
            <a:r>
              <a:rPr lang="en-US" sz="900" b="1">
                <a:latin typeface="Calibri" pitchFamily="34" charset="0"/>
              </a:rPr>
              <a:t> </a:t>
            </a:r>
            <a:endParaRPr lang="en-US" sz="900">
              <a:latin typeface="Calibri" pitchFamily="34" charset="0"/>
              <a:cs typeface="Arial" pitchFamily="34" charset="0"/>
            </a:endParaRPr>
          </a:p>
        </p:txBody>
      </p:sp>
      <p:sp>
        <p:nvSpPr>
          <p:cNvPr id="51203" name="Text Box 8"/>
          <p:cNvSpPr txBox="1">
            <a:spLocks noChangeArrowheads="1"/>
          </p:cNvSpPr>
          <p:nvPr/>
        </p:nvSpPr>
        <p:spPr bwMode="auto">
          <a:xfrm>
            <a:off x="-4114800" y="2667000"/>
            <a:ext cx="2819400" cy="160338"/>
          </a:xfrm>
          <a:prstGeom prst="rect">
            <a:avLst/>
          </a:prstGeom>
          <a:noFill/>
          <a:ln w="9525">
            <a:noFill/>
            <a:miter lim="800000"/>
            <a:headEnd/>
            <a:tailEnd/>
          </a:ln>
        </p:spPr>
        <p:txBody>
          <a:bodyPr>
            <a:spAutoFit/>
          </a:bodyPr>
          <a:lstStyle/>
          <a:p>
            <a:pPr>
              <a:lnSpc>
                <a:spcPct val="50000"/>
              </a:lnSpc>
              <a:spcBef>
                <a:spcPct val="50000"/>
              </a:spcBef>
              <a:buFontTx/>
              <a:buChar char="•"/>
            </a:pPr>
            <a:endParaRPr lang="en-US" sz="900">
              <a:latin typeface="Calibri" pitchFamily="34" charset="0"/>
            </a:endParaRPr>
          </a:p>
        </p:txBody>
      </p:sp>
      <p:sp>
        <p:nvSpPr>
          <p:cNvPr id="51204" name="Text Box 12"/>
          <p:cNvSpPr txBox="1">
            <a:spLocks noChangeArrowheads="1"/>
          </p:cNvSpPr>
          <p:nvPr/>
        </p:nvSpPr>
        <p:spPr bwMode="auto">
          <a:xfrm>
            <a:off x="3505200" y="152400"/>
            <a:ext cx="23622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51205" name="Line 16"/>
          <p:cNvSpPr>
            <a:spLocks noChangeShapeType="1"/>
          </p:cNvSpPr>
          <p:nvPr/>
        </p:nvSpPr>
        <p:spPr bwMode="auto">
          <a:xfrm>
            <a:off x="2438400" y="1295400"/>
            <a:ext cx="0" cy="0"/>
          </a:xfrm>
          <a:prstGeom prst="line">
            <a:avLst/>
          </a:prstGeom>
          <a:noFill/>
          <a:ln w="9525">
            <a:solidFill>
              <a:schemeClr val="tx1"/>
            </a:solidFill>
            <a:round/>
            <a:headEnd/>
            <a:tailEnd/>
          </a:ln>
        </p:spPr>
        <p:txBody>
          <a:bodyPr/>
          <a:lstStyle/>
          <a:p>
            <a:endParaRPr lang="en-US"/>
          </a:p>
        </p:txBody>
      </p:sp>
      <p:sp>
        <p:nvSpPr>
          <p:cNvPr id="51206" name="Line 18"/>
          <p:cNvSpPr>
            <a:spLocks noChangeShapeType="1"/>
          </p:cNvSpPr>
          <p:nvPr/>
        </p:nvSpPr>
        <p:spPr bwMode="auto">
          <a:xfrm>
            <a:off x="6553200" y="1447800"/>
            <a:ext cx="381000" cy="304800"/>
          </a:xfrm>
          <a:prstGeom prst="line">
            <a:avLst/>
          </a:prstGeom>
          <a:noFill/>
          <a:ln w="9525">
            <a:solidFill>
              <a:schemeClr val="tx1"/>
            </a:solidFill>
            <a:round/>
            <a:headEnd/>
            <a:tailEnd/>
          </a:ln>
        </p:spPr>
        <p:txBody>
          <a:bodyPr/>
          <a:lstStyle/>
          <a:p>
            <a:endParaRPr lang="en-US"/>
          </a:p>
        </p:txBody>
      </p:sp>
      <p:sp>
        <p:nvSpPr>
          <p:cNvPr id="51207" name="TextBox 24"/>
          <p:cNvSpPr txBox="1">
            <a:spLocks noChangeArrowheads="1"/>
          </p:cNvSpPr>
          <p:nvPr/>
        </p:nvSpPr>
        <p:spPr bwMode="auto">
          <a:xfrm>
            <a:off x="2286000" y="6248400"/>
            <a:ext cx="4966680" cy="276999"/>
          </a:xfrm>
          <a:prstGeom prst="rect">
            <a:avLst/>
          </a:prstGeom>
          <a:noFill/>
          <a:ln w="9525">
            <a:noFill/>
            <a:miter lim="800000"/>
            <a:headEnd/>
            <a:tailEnd/>
          </a:ln>
        </p:spPr>
        <p:txBody>
          <a:bodyPr wrap="none">
            <a:spAutoFit/>
          </a:bodyPr>
          <a:lstStyle/>
          <a:p>
            <a:pPr algn="r"/>
            <a:r>
              <a:rPr lang="en-US" sz="1200" dirty="0">
                <a:cs typeface="Arial" pitchFamily="34" charset="0"/>
              </a:rPr>
              <a:t>Modified from :What Every Secondary Content  Area Teacher Needs to Know</a:t>
            </a:r>
          </a:p>
        </p:txBody>
      </p:sp>
      <p:grpSp>
        <p:nvGrpSpPr>
          <p:cNvPr id="2" name="Group 32"/>
          <p:cNvGrpSpPr>
            <a:grpSpLocks/>
          </p:cNvGrpSpPr>
          <p:nvPr/>
        </p:nvGrpSpPr>
        <p:grpSpPr bwMode="auto">
          <a:xfrm>
            <a:off x="304800" y="304800"/>
            <a:ext cx="8534400" cy="5722937"/>
            <a:chOff x="764157" y="144214"/>
            <a:chExt cx="8292859" cy="5723186"/>
          </a:xfrm>
        </p:grpSpPr>
        <p:sp>
          <p:nvSpPr>
            <p:cNvPr id="51223" name="Line 22"/>
            <p:cNvSpPr>
              <a:spLocks noChangeShapeType="1"/>
            </p:cNvSpPr>
            <p:nvPr/>
          </p:nvSpPr>
          <p:spPr bwMode="auto">
            <a:xfrm>
              <a:off x="3281632" y="2590657"/>
              <a:ext cx="147368" cy="304942"/>
            </a:xfrm>
            <a:prstGeom prst="line">
              <a:avLst/>
            </a:prstGeom>
            <a:noFill/>
            <a:ln w="9525">
              <a:solidFill>
                <a:schemeClr val="tx1"/>
              </a:solidFill>
              <a:round/>
              <a:headEnd/>
              <a:tailEnd/>
            </a:ln>
          </p:spPr>
          <p:txBody>
            <a:bodyPr/>
            <a:lstStyle/>
            <a:p>
              <a:endParaRPr lang="en-US"/>
            </a:p>
          </p:txBody>
        </p:sp>
        <p:sp>
          <p:nvSpPr>
            <p:cNvPr id="51220" name="Line 22"/>
            <p:cNvSpPr>
              <a:spLocks noChangeShapeType="1"/>
            </p:cNvSpPr>
            <p:nvPr/>
          </p:nvSpPr>
          <p:spPr bwMode="auto">
            <a:xfrm flipH="1">
              <a:off x="1578634" y="2590657"/>
              <a:ext cx="74043" cy="304942"/>
            </a:xfrm>
            <a:prstGeom prst="line">
              <a:avLst/>
            </a:prstGeom>
            <a:noFill/>
            <a:ln w="9525">
              <a:solidFill>
                <a:schemeClr val="tx1"/>
              </a:solidFill>
              <a:round/>
              <a:headEnd/>
              <a:tailEnd/>
            </a:ln>
          </p:spPr>
          <p:txBody>
            <a:bodyPr/>
            <a:lstStyle/>
            <a:p>
              <a:endParaRPr lang="en-US"/>
            </a:p>
          </p:txBody>
        </p:sp>
        <p:cxnSp>
          <p:nvCxnSpPr>
            <p:cNvPr id="30" name="Straight Arrow Connector 29"/>
            <p:cNvCxnSpPr/>
            <p:nvPr/>
          </p:nvCxnSpPr>
          <p:spPr>
            <a:xfrm rot="5400000">
              <a:off x="7049514" y="2932801"/>
              <a:ext cx="533423" cy="15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21" name="Text Box 5"/>
            <p:cNvSpPr txBox="1">
              <a:spLocks noChangeArrowheads="1"/>
            </p:cNvSpPr>
            <p:nvPr/>
          </p:nvSpPr>
          <p:spPr bwMode="auto">
            <a:xfrm>
              <a:off x="1356504" y="1524000"/>
              <a:ext cx="2301095" cy="1092655"/>
            </a:xfrm>
            <a:prstGeom prst="rect">
              <a:avLst/>
            </a:prstGeom>
            <a:solidFill>
              <a:schemeClr val="accent3">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fontAlgn="auto">
                <a:lnSpc>
                  <a:spcPct val="50000"/>
                </a:lnSpc>
                <a:spcBef>
                  <a:spcPct val="50000"/>
                </a:spcBef>
                <a:spcAft>
                  <a:spcPts val="0"/>
                </a:spcAft>
                <a:defRPr/>
              </a:pPr>
              <a:endParaRPr lang="en-US" sz="1000" dirty="0"/>
            </a:p>
            <a:p>
              <a:pPr algn="ctr" fontAlgn="auto">
                <a:lnSpc>
                  <a:spcPct val="50000"/>
                </a:lnSpc>
                <a:spcBef>
                  <a:spcPct val="50000"/>
                </a:spcBef>
                <a:spcAft>
                  <a:spcPts val="0"/>
                </a:spcAft>
                <a:defRPr/>
              </a:pPr>
              <a:r>
                <a:rPr lang="en-US" b="1" dirty="0">
                  <a:solidFill>
                    <a:schemeClr val="tx1"/>
                  </a:solidFill>
                </a:rPr>
                <a:t>Curriculum </a:t>
              </a:r>
            </a:p>
            <a:p>
              <a:pPr algn="ctr" fontAlgn="auto">
                <a:lnSpc>
                  <a:spcPct val="50000"/>
                </a:lnSpc>
                <a:spcBef>
                  <a:spcPct val="50000"/>
                </a:spcBef>
                <a:spcAft>
                  <a:spcPts val="0"/>
                </a:spcAft>
                <a:defRPr/>
              </a:pPr>
              <a:r>
                <a:rPr lang="en-US" b="1" dirty="0">
                  <a:solidFill>
                    <a:schemeClr val="tx1"/>
                  </a:solidFill>
                </a:rPr>
                <a:t>Standards</a:t>
              </a:r>
            </a:p>
            <a:p>
              <a:pPr algn="ctr" fontAlgn="auto">
                <a:lnSpc>
                  <a:spcPct val="50000"/>
                </a:lnSpc>
                <a:spcBef>
                  <a:spcPct val="50000"/>
                </a:spcBef>
                <a:spcAft>
                  <a:spcPts val="0"/>
                </a:spcAft>
                <a:defRPr/>
              </a:pPr>
              <a:r>
                <a:rPr lang="en-US" sz="2400" b="1" i="1" dirty="0">
                  <a:solidFill>
                    <a:srgbClr val="C00000"/>
                  </a:solidFill>
                </a:rPr>
                <a:t>What to Teach</a:t>
              </a:r>
              <a:endParaRPr lang="en-US" sz="2400" dirty="0"/>
            </a:p>
          </p:txBody>
        </p:sp>
        <p:sp>
          <p:nvSpPr>
            <p:cNvPr id="34822" name="Text Box 6"/>
            <p:cNvSpPr txBox="1">
              <a:spLocks noChangeArrowheads="1"/>
            </p:cNvSpPr>
            <p:nvPr/>
          </p:nvSpPr>
          <p:spPr bwMode="auto">
            <a:xfrm>
              <a:off x="6248399" y="1600200"/>
              <a:ext cx="2216269" cy="1108044"/>
            </a:xfrm>
            <a:prstGeom prst="rect">
              <a:avLst/>
            </a:prstGeom>
            <a:solidFill>
              <a:schemeClr val="bg1">
                <a:lumMod val="75000"/>
              </a:schemeClr>
            </a:solidFill>
            <a:ln>
              <a:solidFill>
                <a:schemeClr val="bg2">
                  <a:lumMod val="90000"/>
                </a:schemeClr>
              </a:solidFill>
              <a:headEnd/>
              <a:tailEnd/>
            </a:ln>
            <a:effectLst>
              <a:glow rad="63500">
                <a:schemeClr val="accent4">
                  <a:satMod val="175000"/>
                  <a:alpha val="40000"/>
                </a:schemeClr>
              </a:glow>
              <a:outerShdw blurRad="63500" dist="38100" dir="5400000" rotWithShape="0">
                <a:srgbClr val="000000">
                  <a:alpha val="45000"/>
                </a:srgbClr>
              </a:outerShdw>
            </a:effectLst>
          </p:spPr>
          <p:style>
            <a:lnRef idx="0">
              <a:schemeClr val="accent5"/>
            </a:lnRef>
            <a:fillRef idx="3">
              <a:schemeClr val="accent5"/>
            </a:fillRef>
            <a:effectRef idx="3">
              <a:schemeClr val="accent5"/>
            </a:effectRef>
            <a:fontRef idx="minor">
              <a:schemeClr val="lt1"/>
            </a:fontRef>
          </p:style>
          <p:txBody>
            <a:bodyPr>
              <a:spAutoFit/>
            </a:bodyPr>
            <a:lstStyle/>
            <a:p>
              <a:pPr fontAlgn="auto">
                <a:lnSpc>
                  <a:spcPct val="50000"/>
                </a:lnSpc>
                <a:spcBef>
                  <a:spcPct val="50000"/>
                </a:spcBef>
                <a:spcAft>
                  <a:spcPts val="0"/>
                </a:spcAft>
                <a:defRPr/>
              </a:pPr>
              <a:endParaRPr lang="en-US" sz="1200" dirty="0"/>
            </a:p>
            <a:p>
              <a:pPr algn="ctr" fontAlgn="auto">
                <a:lnSpc>
                  <a:spcPct val="50000"/>
                </a:lnSpc>
                <a:spcBef>
                  <a:spcPct val="50000"/>
                </a:spcBef>
                <a:spcAft>
                  <a:spcPts val="0"/>
                </a:spcAft>
                <a:defRPr/>
              </a:pPr>
              <a:r>
                <a:rPr lang="en-US" b="1" dirty="0">
                  <a:solidFill>
                    <a:schemeClr val="tx1"/>
                  </a:solidFill>
                </a:rPr>
                <a:t>Research-based</a:t>
              </a:r>
            </a:p>
            <a:p>
              <a:pPr algn="ctr" fontAlgn="auto">
                <a:lnSpc>
                  <a:spcPct val="50000"/>
                </a:lnSpc>
                <a:spcBef>
                  <a:spcPct val="50000"/>
                </a:spcBef>
                <a:spcAft>
                  <a:spcPts val="0"/>
                </a:spcAft>
                <a:defRPr/>
              </a:pPr>
              <a:r>
                <a:rPr lang="en-US" b="1" dirty="0">
                  <a:solidFill>
                    <a:schemeClr val="tx1"/>
                  </a:solidFill>
                </a:rPr>
                <a:t>ESL Methodology</a:t>
              </a:r>
            </a:p>
            <a:p>
              <a:pPr algn="ctr" fontAlgn="auto">
                <a:lnSpc>
                  <a:spcPct val="50000"/>
                </a:lnSpc>
                <a:spcBef>
                  <a:spcPct val="50000"/>
                </a:spcBef>
                <a:spcAft>
                  <a:spcPts val="0"/>
                </a:spcAft>
                <a:defRPr/>
              </a:pPr>
              <a:r>
                <a:rPr lang="en-US" sz="2400" b="1" i="1" dirty="0">
                  <a:solidFill>
                    <a:srgbClr val="C00000"/>
                  </a:solidFill>
                </a:rPr>
                <a:t>How to Teach</a:t>
              </a:r>
              <a:endParaRPr lang="en-US" sz="2400" b="1" i="1" dirty="0"/>
            </a:p>
          </p:txBody>
        </p:sp>
        <p:sp>
          <p:nvSpPr>
            <p:cNvPr id="34828" name="Text Box 13"/>
            <p:cNvSpPr txBox="1">
              <a:spLocks noChangeArrowheads="1"/>
            </p:cNvSpPr>
            <p:nvPr/>
          </p:nvSpPr>
          <p:spPr bwMode="auto">
            <a:xfrm>
              <a:off x="2022895" y="144214"/>
              <a:ext cx="5701341" cy="90798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fontAlgn="auto">
                <a:lnSpc>
                  <a:spcPct val="50000"/>
                </a:lnSpc>
                <a:spcBef>
                  <a:spcPct val="50000"/>
                </a:spcBef>
                <a:spcAft>
                  <a:spcPts val="0"/>
                </a:spcAft>
                <a:defRPr/>
              </a:pPr>
              <a:endParaRPr lang="en-US" sz="1000" b="1" dirty="0"/>
            </a:p>
            <a:p>
              <a:pPr algn="ctr" fontAlgn="auto">
                <a:lnSpc>
                  <a:spcPct val="50000"/>
                </a:lnSpc>
                <a:spcBef>
                  <a:spcPct val="50000"/>
                </a:spcBef>
                <a:spcAft>
                  <a:spcPts val="0"/>
                </a:spcAft>
                <a:defRPr/>
              </a:pPr>
              <a:r>
                <a:rPr lang="en-US" sz="2000" b="1" dirty="0">
                  <a:latin typeface="Arial" pitchFamily="34" charset="0"/>
                  <a:cs typeface="Arial" pitchFamily="34" charset="0"/>
                </a:rPr>
                <a:t>Instruction for English Language Learners</a:t>
              </a:r>
            </a:p>
            <a:p>
              <a:pPr algn="ctr" fontAlgn="auto">
                <a:lnSpc>
                  <a:spcPct val="50000"/>
                </a:lnSpc>
                <a:spcBef>
                  <a:spcPct val="50000"/>
                </a:spcBef>
                <a:spcAft>
                  <a:spcPts val="0"/>
                </a:spcAft>
                <a:defRPr/>
              </a:pPr>
              <a:r>
                <a:rPr lang="en-US" sz="2000" b="1" dirty="0">
                  <a:latin typeface="Arial" pitchFamily="34" charset="0"/>
                  <a:cs typeface="Arial" pitchFamily="34" charset="0"/>
                </a:rPr>
                <a:t>In Texas Schools</a:t>
              </a:r>
            </a:p>
            <a:p>
              <a:pPr fontAlgn="auto">
                <a:lnSpc>
                  <a:spcPct val="50000"/>
                </a:lnSpc>
                <a:spcBef>
                  <a:spcPct val="50000"/>
                </a:spcBef>
                <a:spcAft>
                  <a:spcPts val="0"/>
                </a:spcAft>
                <a:defRPr/>
              </a:pPr>
              <a:endParaRPr lang="en-US" sz="800" b="1" dirty="0"/>
            </a:p>
          </p:txBody>
        </p:sp>
        <p:sp>
          <p:nvSpPr>
            <p:cNvPr id="51216" name="Line 14"/>
            <p:cNvSpPr>
              <a:spLocks noChangeShapeType="1"/>
            </p:cNvSpPr>
            <p:nvPr/>
          </p:nvSpPr>
          <p:spPr bwMode="auto">
            <a:xfrm>
              <a:off x="2438400" y="1295400"/>
              <a:ext cx="4419600" cy="0"/>
            </a:xfrm>
            <a:prstGeom prst="line">
              <a:avLst/>
            </a:prstGeom>
            <a:noFill/>
            <a:ln w="9525">
              <a:solidFill>
                <a:schemeClr val="tx1"/>
              </a:solidFill>
              <a:round/>
              <a:headEnd/>
              <a:tailEnd/>
            </a:ln>
          </p:spPr>
          <p:txBody>
            <a:bodyPr/>
            <a:lstStyle/>
            <a:p>
              <a:endParaRPr lang="en-US"/>
            </a:p>
          </p:txBody>
        </p:sp>
        <p:sp>
          <p:nvSpPr>
            <p:cNvPr id="51217" name="Line 15"/>
            <p:cNvSpPr>
              <a:spLocks noChangeShapeType="1"/>
            </p:cNvSpPr>
            <p:nvPr/>
          </p:nvSpPr>
          <p:spPr bwMode="auto">
            <a:xfrm>
              <a:off x="4800600" y="990600"/>
              <a:ext cx="0" cy="304800"/>
            </a:xfrm>
            <a:prstGeom prst="line">
              <a:avLst/>
            </a:prstGeom>
            <a:noFill/>
            <a:ln w="9525">
              <a:solidFill>
                <a:schemeClr val="tx1"/>
              </a:solidFill>
              <a:round/>
              <a:headEnd/>
              <a:tailEnd/>
            </a:ln>
          </p:spPr>
          <p:txBody>
            <a:bodyPr/>
            <a:lstStyle/>
            <a:p>
              <a:endParaRPr lang="en-US"/>
            </a:p>
          </p:txBody>
        </p:sp>
        <p:sp>
          <p:nvSpPr>
            <p:cNvPr id="51218" name="Line 17"/>
            <p:cNvSpPr>
              <a:spLocks noChangeShapeType="1"/>
            </p:cNvSpPr>
            <p:nvPr/>
          </p:nvSpPr>
          <p:spPr bwMode="auto">
            <a:xfrm flipH="1">
              <a:off x="2133600" y="1295400"/>
              <a:ext cx="304798" cy="228600"/>
            </a:xfrm>
            <a:prstGeom prst="line">
              <a:avLst/>
            </a:prstGeom>
            <a:noFill/>
            <a:ln w="9525">
              <a:solidFill>
                <a:schemeClr val="tx1"/>
              </a:solidFill>
              <a:round/>
              <a:headEnd/>
              <a:tailEnd/>
            </a:ln>
          </p:spPr>
          <p:txBody>
            <a:bodyPr/>
            <a:lstStyle/>
            <a:p>
              <a:endParaRPr lang="en-US"/>
            </a:p>
          </p:txBody>
        </p:sp>
        <p:sp>
          <p:nvSpPr>
            <p:cNvPr id="51219" name="Text Box 21"/>
            <p:cNvSpPr txBox="1">
              <a:spLocks noChangeArrowheads="1"/>
            </p:cNvSpPr>
            <p:nvPr/>
          </p:nvSpPr>
          <p:spPr bwMode="auto">
            <a:xfrm>
              <a:off x="5576977" y="3200400"/>
              <a:ext cx="3480039" cy="1152673"/>
            </a:xfrm>
            <a:prstGeom prst="rect">
              <a:avLst/>
            </a:prstGeom>
            <a:noFill/>
            <a:ln w="19050">
              <a:solidFill>
                <a:schemeClr val="tx1"/>
              </a:solidFill>
              <a:miter lim="800000"/>
              <a:headEnd/>
              <a:tailEnd/>
            </a:ln>
          </p:spPr>
          <p:txBody>
            <a:bodyPr>
              <a:spAutoFit/>
            </a:bodyPr>
            <a:lstStyle/>
            <a:p>
              <a:pPr>
                <a:lnSpc>
                  <a:spcPct val="50000"/>
                </a:lnSpc>
                <a:spcBef>
                  <a:spcPct val="50000"/>
                </a:spcBef>
                <a:buFontTx/>
                <a:buChar char="•"/>
              </a:pPr>
              <a:endParaRPr lang="en-US" sz="1400" dirty="0">
                <a:latin typeface="Calibri" pitchFamily="34" charset="0"/>
              </a:endParaRPr>
            </a:p>
            <a:p>
              <a:pPr algn="ctr">
                <a:lnSpc>
                  <a:spcPct val="50000"/>
                </a:lnSpc>
                <a:spcBef>
                  <a:spcPct val="50000"/>
                </a:spcBef>
                <a:buFontTx/>
                <a:buChar char="•"/>
              </a:pPr>
              <a:r>
                <a:rPr lang="en-US" sz="2000" b="1" dirty="0">
                  <a:latin typeface="Calibri" pitchFamily="34" charset="0"/>
                </a:rPr>
                <a:t>Sheltered Instruction</a:t>
              </a:r>
            </a:p>
            <a:p>
              <a:pPr algn="ctr">
                <a:lnSpc>
                  <a:spcPct val="50000"/>
                </a:lnSpc>
                <a:spcBef>
                  <a:spcPct val="50000"/>
                </a:spcBef>
                <a:buFontTx/>
                <a:buChar char="•"/>
              </a:pPr>
              <a:r>
                <a:rPr lang="en-US" sz="2000" b="1" dirty="0">
                  <a:latin typeface="Calibri" pitchFamily="34" charset="0"/>
                </a:rPr>
                <a:t>Cognitive Academic Language</a:t>
              </a:r>
            </a:p>
            <a:p>
              <a:pPr algn="ctr">
                <a:lnSpc>
                  <a:spcPct val="50000"/>
                </a:lnSpc>
                <a:spcBef>
                  <a:spcPct val="50000"/>
                </a:spcBef>
                <a:buFontTx/>
                <a:buChar char="•"/>
              </a:pPr>
              <a:r>
                <a:rPr lang="en-US" sz="2000" dirty="0">
                  <a:latin typeface="Calibri" pitchFamily="34" charset="0"/>
                </a:rPr>
                <a:t>Others</a:t>
              </a:r>
            </a:p>
          </p:txBody>
        </p:sp>
        <p:cxnSp>
          <p:nvCxnSpPr>
            <p:cNvPr id="51221" name="Straight Arrow Connector 23"/>
            <p:cNvCxnSpPr>
              <a:cxnSpLocks noChangeShapeType="1"/>
            </p:cNvCxnSpPr>
            <p:nvPr/>
          </p:nvCxnSpPr>
          <p:spPr bwMode="auto">
            <a:xfrm rot="5400000">
              <a:off x="1257300" y="3619500"/>
              <a:ext cx="531812" cy="1588"/>
            </a:xfrm>
            <a:prstGeom prst="straightConnector1">
              <a:avLst/>
            </a:prstGeom>
            <a:noFill/>
            <a:ln w="12700" cap="sq" algn="ctr">
              <a:solidFill>
                <a:schemeClr val="tx1"/>
              </a:solidFill>
              <a:round/>
              <a:headEnd type="none" w="sm" len="sm"/>
              <a:tailEnd type="arrow" w="med" len="med"/>
            </a:ln>
          </p:spPr>
        </p:cxnSp>
        <p:sp>
          <p:nvSpPr>
            <p:cNvPr id="51224" name="Text Box 5"/>
            <p:cNvSpPr txBox="1">
              <a:spLocks noChangeArrowheads="1"/>
            </p:cNvSpPr>
            <p:nvPr/>
          </p:nvSpPr>
          <p:spPr bwMode="auto">
            <a:xfrm>
              <a:off x="914400" y="2874258"/>
              <a:ext cx="1371600" cy="630942"/>
            </a:xfrm>
            <a:prstGeom prst="rect">
              <a:avLst/>
            </a:prstGeom>
            <a:solidFill>
              <a:srgbClr val="FFFF00"/>
            </a:solidFill>
            <a:ln w="19050">
              <a:solidFill>
                <a:schemeClr val="tx1"/>
              </a:solidFill>
              <a:miter lim="800000"/>
              <a:headEnd/>
              <a:tailEnd/>
            </a:ln>
          </p:spPr>
          <p:txBody>
            <a:bodyPr>
              <a:spAutoFit/>
            </a:bodyPr>
            <a:lstStyle/>
            <a:p>
              <a:pPr>
                <a:lnSpc>
                  <a:spcPct val="50000"/>
                </a:lnSpc>
                <a:spcBef>
                  <a:spcPct val="50000"/>
                </a:spcBef>
              </a:pPr>
              <a:endParaRPr lang="en-US" sz="1000">
                <a:latin typeface="Calibri" pitchFamily="34" charset="0"/>
              </a:endParaRPr>
            </a:p>
            <a:p>
              <a:pPr algn="ctr">
                <a:lnSpc>
                  <a:spcPct val="50000"/>
                </a:lnSpc>
                <a:spcBef>
                  <a:spcPct val="50000"/>
                </a:spcBef>
              </a:pPr>
              <a:r>
                <a:rPr lang="en-US" sz="2000" b="1" i="1">
                  <a:solidFill>
                    <a:srgbClr val="C00000"/>
                  </a:solidFill>
                  <a:latin typeface="Calibri" pitchFamily="34" charset="0"/>
                </a:rPr>
                <a:t>Content</a:t>
              </a:r>
            </a:p>
            <a:p>
              <a:pPr>
                <a:lnSpc>
                  <a:spcPct val="50000"/>
                </a:lnSpc>
                <a:spcBef>
                  <a:spcPct val="50000"/>
                </a:spcBef>
              </a:pPr>
              <a:endParaRPr lang="en-US" sz="1000">
                <a:latin typeface="Calibri" pitchFamily="34" charset="0"/>
              </a:endParaRPr>
            </a:p>
          </p:txBody>
        </p:sp>
        <p:sp>
          <p:nvSpPr>
            <p:cNvPr id="51225" name="Text Box 5"/>
            <p:cNvSpPr txBox="1">
              <a:spLocks noChangeArrowheads="1"/>
            </p:cNvSpPr>
            <p:nvPr/>
          </p:nvSpPr>
          <p:spPr bwMode="auto">
            <a:xfrm>
              <a:off x="2911415" y="2874258"/>
              <a:ext cx="1494526" cy="630942"/>
            </a:xfrm>
            <a:prstGeom prst="rect">
              <a:avLst/>
            </a:prstGeom>
            <a:solidFill>
              <a:srgbClr val="FFFF00"/>
            </a:solidFill>
            <a:ln w="19050">
              <a:solidFill>
                <a:schemeClr val="tx1"/>
              </a:solidFill>
              <a:miter lim="800000"/>
              <a:headEnd/>
              <a:tailEnd/>
            </a:ln>
          </p:spPr>
          <p:txBody>
            <a:bodyPr>
              <a:spAutoFit/>
            </a:bodyPr>
            <a:lstStyle/>
            <a:p>
              <a:pPr>
                <a:lnSpc>
                  <a:spcPct val="50000"/>
                </a:lnSpc>
                <a:spcBef>
                  <a:spcPct val="50000"/>
                </a:spcBef>
              </a:pPr>
              <a:endParaRPr lang="en-US" sz="1000">
                <a:latin typeface="Calibri" pitchFamily="34" charset="0"/>
              </a:endParaRPr>
            </a:p>
            <a:p>
              <a:pPr algn="ctr">
                <a:lnSpc>
                  <a:spcPct val="50000"/>
                </a:lnSpc>
                <a:spcBef>
                  <a:spcPct val="50000"/>
                </a:spcBef>
              </a:pPr>
              <a:r>
                <a:rPr lang="en-US" sz="2000" b="1" i="1">
                  <a:solidFill>
                    <a:srgbClr val="C00000"/>
                  </a:solidFill>
                  <a:latin typeface="Calibri" pitchFamily="34" charset="0"/>
                </a:rPr>
                <a:t>Language</a:t>
              </a:r>
            </a:p>
            <a:p>
              <a:pPr>
                <a:lnSpc>
                  <a:spcPct val="50000"/>
                </a:lnSpc>
                <a:spcBef>
                  <a:spcPct val="50000"/>
                </a:spcBef>
              </a:pPr>
              <a:endParaRPr lang="en-US" sz="1000">
                <a:latin typeface="Calibri" pitchFamily="34" charset="0"/>
              </a:endParaRPr>
            </a:p>
          </p:txBody>
        </p:sp>
        <p:sp>
          <p:nvSpPr>
            <p:cNvPr id="41" name="Rounded Rectangle 40"/>
            <p:cNvSpPr/>
            <p:nvPr/>
          </p:nvSpPr>
          <p:spPr>
            <a:xfrm>
              <a:off x="990915" y="3962317"/>
              <a:ext cx="990330" cy="45722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TEKS</a:t>
              </a:r>
            </a:p>
          </p:txBody>
        </p:sp>
        <p:sp>
          <p:nvSpPr>
            <p:cNvPr id="42" name="Rounded Rectangle 41"/>
            <p:cNvSpPr/>
            <p:nvPr/>
          </p:nvSpPr>
          <p:spPr>
            <a:xfrm>
              <a:off x="764157" y="4952960"/>
              <a:ext cx="1702998" cy="91444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Assessment:</a:t>
              </a:r>
            </a:p>
            <a:p>
              <a:pPr algn="ctr" fontAlgn="auto">
                <a:spcBef>
                  <a:spcPts val="0"/>
                </a:spcBef>
                <a:spcAft>
                  <a:spcPts val="0"/>
                </a:spcAft>
                <a:defRPr/>
              </a:pPr>
              <a:r>
                <a:rPr lang="en-US" b="1" dirty="0">
                  <a:solidFill>
                    <a:schemeClr val="tx1"/>
                  </a:solidFill>
                </a:rPr>
                <a:t>STAAR</a:t>
              </a:r>
            </a:p>
          </p:txBody>
        </p:sp>
        <p:cxnSp>
          <p:nvCxnSpPr>
            <p:cNvPr id="51228" name="Straight Arrow Connector 23"/>
            <p:cNvCxnSpPr>
              <a:cxnSpLocks noChangeShapeType="1"/>
            </p:cNvCxnSpPr>
            <p:nvPr/>
          </p:nvCxnSpPr>
          <p:spPr bwMode="auto">
            <a:xfrm rot="5400000">
              <a:off x="3392488" y="4684712"/>
              <a:ext cx="531812" cy="1588"/>
            </a:xfrm>
            <a:prstGeom prst="straightConnector1">
              <a:avLst/>
            </a:prstGeom>
            <a:noFill/>
            <a:ln w="12700" cap="sq" algn="ctr">
              <a:solidFill>
                <a:schemeClr val="tx1"/>
              </a:solidFill>
              <a:round/>
              <a:headEnd type="none" w="sm" len="sm"/>
              <a:tailEnd type="arrow" w="med" len="med"/>
            </a:ln>
          </p:spPr>
        </p:cxnSp>
        <p:cxnSp>
          <p:nvCxnSpPr>
            <p:cNvPr id="51229" name="Straight Arrow Connector 23"/>
            <p:cNvCxnSpPr>
              <a:cxnSpLocks noChangeShapeType="1"/>
            </p:cNvCxnSpPr>
            <p:nvPr/>
          </p:nvCxnSpPr>
          <p:spPr bwMode="auto">
            <a:xfrm rot="5400000">
              <a:off x="1258888" y="4686300"/>
              <a:ext cx="531812" cy="1588"/>
            </a:xfrm>
            <a:prstGeom prst="straightConnector1">
              <a:avLst/>
            </a:prstGeom>
            <a:noFill/>
            <a:ln w="12700" cap="sq" algn="ctr">
              <a:solidFill>
                <a:schemeClr val="tx1"/>
              </a:solidFill>
              <a:round/>
              <a:headEnd type="none" w="sm" len="sm"/>
              <a:tailEnd type="arrow" w="med" len="med"/>
            </a:ln>
          </p:spPr>
        </p:cxnSp>
        <p:sp>
          <p:nvSpPr>
            <p:cNvPr id="45" name="Rounded Rectangle 44"/>
            <p:cNvSpPr/>
            <p:nvPr/>
          </p:nvSpPr>
          <p:spPr>
            <a:xfrm>
              <a:off x="3199876" y="3962317"/>
              <a:ext cx="991872" cy="45722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ELPS</a:t>
              </a:r>
            </a:p>
          </p:txBody>
        </p:sp>
        <p:cxnSp>
          <p:nvCxnSpPr>
            <p:cNvPr id="51231" name="Straight Arrow Connector 23"/>
            <p:cNvCxnSpPr>
              <a:cxnSpLocks noChangeShapeType="1"/>
            </p:cNvCxnSpPr>
            <p:nvPr/>
          </p:nvCxnSpPr>
          <p:spPr bwMode="auto">
            <a:xfrm rot="5400000">
              <a:off x="3466306" y="3694906"/>
              <a:ext cx="381000" cy="1588"/>
            </a:xfrm>
            <a:prstGeom prst="straightConnector1">
              <a:avLst/>
            </a:prstGeom>
            <a:noFill/>
            <a:ln w="12700" cap="sq" algn="ctr">
              <a:solidFill>
                <a:schemeClr val="tx1"/>
              </a:solidFill>
              <a:round/>
              <a:headEnd type="none" w="sm" len="sm"/>
              <a:tailEnd type="arrow" w="med" len="med"/>
            </a:ln>
          </p:spPr>
        </p:cxnSp>
        <p:sp>
          <p:nvSpPr>
            <p:cNvPr id="49" name="Rounded Rectangle 48"/>
            <p:cNvSpPr/>
            <p:nvPr/>
          </p:nvSpPr>
          <p:spPr>
            <a:xfrm>
              <a:off x="2837372" y="4953000"/>
              <a:ext cx="1714500" cy="838200"/>
            </a:xfrm>
            <a:prstGeom prst="roundRect">
              <a:avLst/>
            </a:prstGeom>
            <a:solidFill>
              <a:schemeClr val="accent1">
                <a:lumMod val="40000"/>
                <a:lumOff val="60000"/>
              </a:schemeClr>
            </a:solidFill>
            <a:ln>
              <a:solidFill>
                <a:schemeClr val="tx1"/>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Assessment:</a:t>
              </a:r>
            </a:p>
            <a:p>
              <a:pPr algn="ctr" fontAlgn="auto">
                <a:spcBef>
                  <a:spcPts val="0"/>
                </a:spcBef>
                <a:spcAft>
                  <a:spcPts val="0"/>
                </a:spcAft>
                <a:defRPr/>
              </a:pPr>
              <a:r>
                <a:rPr lang="en-US" b="1" dirty="0">
                  <a:solidFill>
                    <a:schemeClr val="tx1"/>
                  </a:solidFill>
                </a:rPr>
                <a:t>TELPAS</a:t>
              </a:r>
            </a:p>
          </p:txBody>
        </p:sp>
        <p:sp>
          <p:nvSpPr>
            <p:cNvPr id="51" name="Rounded Rectangle 50"/>
            <p:cNvSpPr/>
            <p:nvPr/>
          </p:nvSpPr>
          <p:spPr>
            <a:xfrm>
              <a:off x="6172200" y="5029200"/>
              <a:ext cx="2286000" cy="838200"/>
            </a:xfrm>
            <a:prstGeom prst="roundRect">
              <a:avLst/>
            </a:prstGeom>
            <a:solidFill>
              <a:schemeClr val="bg2">
                <a:lumMod val="75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Learning Strategies</a:t>
              </a:r>
            </a:p>
          </p:txBody>
        </p:sp>
        <p:cxnSp>
          <p:nvCxnSpPr>
            <p:cNvPr id="32" name="Straight Arrow Connector 31"/>
            <p:cNvCxnSpPr/>
            <p:nvPr/>
          </p:nvCxnSpPr>
          <p:spPr>
            <a:xfrm rot="5400000">
              <a:off x="7049514" y="4601336"/>
              <a:ext cx="533423" cy="15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 name="Footer Placeholder 32"/>
          <p:cNvSpPr>
            <a:spLocks noGrp="1"/>
          </p:cNvSpPr>
          <p:nvPr>
            <p:ph type="ftr" sz="quarter" idx="3"/>
          </p:nvPr>
        </p:nvSpPr>
        <p:spPr/>
        <p:txBody>
          <a:bodyPr/>
          <a:lstStyle/>
          <a:p>
            <a:r>
              <a:rPr lang="en-US"/>
              <a:t>Division of Instructional Support</a:t>
            </a:r>
            <a:endParaRPr lang="en-US" dirty="0"/>
          </a:p>
        </p:txBody>
      </p:sp>
      <p:sp>
        <p:nvSpPr>
          <p:cNvPr id="35" name="Slide Number Placeholder 34"/>
          <p:cNvSpPr>
            <a:spLocks noGrp="1"/>
          </p:cNvSpPr>
          <p:nvPr>
            <p:ph type="sldNum" sz="quarter" idx="12"/>
          </p:nvPr>
        </p:nvSpPr>
        <p:spPr/>
        <p:txBody>
          <a:bodyPr/>
          <a:lstStyle/>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143000"/>
          </a:xfrm>
        </p:spPr>
        <p:txBody>
          <a:bodyPr/>
          <a:lstStyle/>
          <a:p>
            <a:pPr eaLnBrk="1" hangingPunct="1"/>
            <a:r>
              <a:rPr lang="en-US" sz="3600" b="1"/>
              <a:t>Formula for Writing Language Objectives</a:t>
            </a:r>
          </a:p>
        </p:txBody>
      </p:sp>
      <p:sp>
        <p:nvSpPr>
          <p:cNvPr id="3" name="Content Placeholder 2"/>
          <p:cNvSpPr>
            <a:spLocks noGrp="1"/>
          </p:cNvSpPr>
          <p:nvPr>
            <p:ph idx="1"/>
          </p:nvPr>
        </p:nvSpPr>
        <p:spPr>
          <a:xfrm>
            <a:off x="304800" y="1143000"/>
            <a:ext cx="8382000" cy="5029200"/>
          </a:xfrm>
        </p:spPr>
        <p:txBody>
          <a:bodyPr rtlCol="0">
            <a:normAutofit fontScale="92500" lnSpcReduction="20000"/>
          </a:bodyPr>
          <a:lstStyle/>
          <a:p>
            <a:pPr marL="233363" indent="-233363" algn="ctr" eaLnBrk="1" fontAlgn="auto" hangingPunct="1">
              <a:spcAft>
                <a:spcPts val="0"/>
              </a:spcAft>
              <a:buFont typeface="Arial" pitchFamily="34" charset="0"/>
              <a:buNone/>
              <a:defRPr/>
            </a:pPr>
            <a:r>
              <a:rPr lang="en-US" b="1" dirty="0">
                <a:solidFill>
                  <a:srgbClr val="FF0000"/>
                </a:solidFill>
              </a:rPr>
              <a:t>WHAT  </a:t>
            </a:r>
            <a:r>
              <a:rPr lang="en-US" b="1" dirty="0"/>
              <a:t>+</a:t>
            </a:r>
            <a:r>
              <a:rPr lang="en-US" b="1" dirty="0">
                <a:solidFill>
                  <a:srgbClr val="FF0000"/>
                </a:solidFill>
              </a:rPr>
              <a:t>  </a:t>
            </a:r>
            <a:r>
              <a:rPr lang="en-US" b="1" dirty="0">
                <a:solidFill>
                  <a:srgbClr val="00B050"/>
                </a:solidFill>
              </a:rPr>
              <a:t>DO</a:t>
            </a:r>
            <a:r>
              <a:rPr lang="en-US" b="1" dirty="0">
                <a:solidFill>
                  <a:srgbClr val="FF0000"/>
                </a:solidFill>
              </a:rPr>
              <a:t>  </a:t>
            </a:r>
            <a:r>
              <a:rPr lang="en-US" b="1" dirty="0"/>
              <a:t>+</a:t>
            </a:r>
            <a:r>
              <a:rPr lang="en-US" b="1" dirty="0">
                <a:solidFill>
                  <a:srgbClr val="FF0000"/>
                </a:solidFill>
              </a:rPr>
              <a:t>  </a:t>
            </a:r>
            <a:r>
              <a:rPr lang="en-US" b="1" dirty="0">
                <a:solidFill>
                  <a:schemeClr val="bg2">
                    <a:lumMod val="50000"/>
                  </a:schemeClr>
                </a:solidFill>
              </a:rPr>
              <a:t>HOW</a:t>
            </a:r>
          </a:p>
          <a:p>
            <a:pPr marL="233363" indent="-233363" algn="ctr" eaLnBrk="1" fontAlgn="auto" hangingPunct="1">
              <a:spcAft>
                <a:spcPts val="0"/>
              </a:spcAft>
              <a:buFont typeface="Arial" pitchFamily="34" charset="0"/>
              <a:buNone/>
              <a:defRPr/>
            </a:pPr>
            <a:endParaRPr lang="en-US" sz="1100" dirty="0">
              <a:solidFill>
                <a:schemeClr val="bg2">
                  <a:lumMod val="50000"/>
                </a:schemeClr>
              </a:solidFill>
            </a:endParaRPr>
          </a:p>
          <a:p>
            <a:pPr marL="233363" indent="-233363" fontAlgn="auto">
              <a:spcAft>
                <a:spcPts val="0"/>
              </a:spcAft>
              <a:defRPr/>
            </a:pPr>
            <a:r>
              <a:rPr lang="en-US" b="1" dirty="0">
                <a:solidFill>
                  <a:srgbClr val="FF0000"/>
                </a:solidFill>
              </a:rPr>
              <a:t>WHAT</a:t>
            </a:r>
            <a:r>
              <a:rPr lang="en-US" dirty="0"/>
              <a:t>= What language skills should be taught to students within a lesson. </a:t>
            </a:r>
          </a:p>
          <a:p>
            <a:pPr marL="233363" indent="-233363" eaLnBrk="1" fontAlgn="auto" hangingPunct="1">
              <a:spcAft>
                <a:spcPts val="0"/>
              </a:spcAft>
              <a:buFont typeface="Arial" pitchFamily="34" charset="0"/>
              <a:buNone/>
              <a:defRPr/>
            </a:pPr>
            <a:endParaRPr lang="en-US" dirty="0"/>
          </a:p>
          <a:p>
            <a:pPr marL="233363" indent="-233363" fontAlgn="auto">
              <a:spcAft>
                <a:spcPts val="0"/>
              </a:spcAft>
              <a:defRPr/>
            </a:pPr>
            <a:r>
              <a:rPr lang="en-US" b="1" dirty="0">
                <a:solidFill>
                  <a:srgbClr val="00B050"/>
                </a:solidFill>
              </a:rPr>
              <a:t>DO</a:t>
            </a:r>
            <a:r>
              <a:rPr lang="en-US" dirty="0"/>
              <a:t>= What the student will do with the language (involves skills, grammatical structures, and language functions: explain, summarize, compare and contrast, describe, etc.).</a:t>
            </a:r>
          </a:p>
          <a:p>
            <a:pPr marL="233363" indent="-233363" eaLnBrk="1" fontAlgn="auto" hangingPunct="1">
              <a:spcAft>
                <a:spcPts val="0"/>
              </a:spcAft>
              <a:buFont typeface="Arial" pitchFamily="34" charset="0"/>
              <a:buNone/>
              <a:defRPr/>
            </a:pPr>
            <a:endParaRPr lang="en-US" dirty="0"/>
          </a:p>
          <a:p>
            <a:pPr marL="233363" indent="-233363" eaLnBrk="1" fontAlgn="auto" hangingPunct="1">
              <a:spcAft>
                <a:spcPts val="0"/>
              </a:spcAft>
              <a:defRPr/>
            </a:pPr>
            <a:r>
              <a:rPr lang="en-US" b="1" dirty="0">
                <a:solidFill>
                  <a:srgbClr val="00B0F0"/>
                </a:solidFill>
              </a:rPr>
              <a:t>HOW</a:t>
            </a:r>
            <a:r>
              <a:rPr lang="en-US" dirty="0"/>
              <a:t>= How will the student demonstrate understanding of the content (label, draw, etc.).</a:t>
            </a:r>
          </a:p>
        </p:txBody>
      </p:sp>
      <p:sp>
        <p:nvSpPr>
          <p:cNvPr id="98307" name="TextBox 4"/>
          <p:cNvSpPr txBox="1">
            <a:spLocks noChangeArrowheads="1"/>
          </p:cNvSpPr>
          <p:nvPr/>
        </p:nvSpPr>
        <p:spPr bwMode="auto">
          <a:xfrm>
            <a:off x="152400" y="6019800"/>
            <a:ext cx="8839200" cy="461962"/>
          </a:xfrm>
          <a:prstGeom prst="rect">
            <a:avLst/>
          </a:prstGeom>
          <a:noFill/>
          <a:ln w="9525">
            <a:noFill/>
            <a:miter lim="800000"/>
            <a:headEnd/>
            <a:tailEnd/>
          </a:ln>
        </p:spPr>
        <p:txBody>
          <a:bodyPr>
            <a:spAutoFit/>
          </a:bodyPr>
          <a:lstStyle/>
          <a:p>
            <a:pPr algn="ctr"/>
            <a:r>
              <a:rPr lang="en-US" sz="1200" dirty="0"/>
              <a:t>Adapted from: “Strategies for ELLs in Secondary Science (Days 3 &amp; 4), Texas Comprehensive Center at the Southwest Educational Development laboratory, April 11-13, 2007.</a:t>
            </a:r>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52400"/>
            <a:ext cx="8458200" cy="1470025"/>
          </a:xfrm>
        </p:spPr>
        <p:txBody>
          <a:bodyPr>
            <a:normAutofit/>
          </a:bodyPr>
          <a:lstStyle/>
          <a:p>
            <a:r>
              <a:rPr lang="en-US" sz="4000" b="1" dirty="0"/>
              <a:t>In Formulating Objectives…</a:t>
            </a:r>
          </a:p>
        </p:txBody>
      </p:sp>
      <p:sp>
        <p:nvSpPr>
          <p:cNvPr id="6" name="Subtitle 5"/>
          <p:cNvSpPr>
            <a:spLocks noGrp="1"/>
          </p:cNvSpPr>
          <p:nvPr>
            <p:ph type="subTitle" idx="1"/>
          </p:nvPr>
        </p:nvSpPr>
        <p:spPr>
          <a:xfrm>
            <a:off x="457200" y="1371600"/>
            <a:ext cx="8153400" cy="4724400"/>
          </a:xfrm>
        </p:spPr>
        <p:txBody>
          <a:bodyPr>
            <a:normAutofit fontScale="92500"/>
          </a:bodyPr>
          <a:lstStyle/>
          <a:p>
            <a:pPr marL="233363" indent="-233363" algn="l">
              <a:buFont typeface="Arial" pitchFamily="34" charset="0"/>
              <a:buChar char="•"/>
            </a:pPr>
            <a:r>
              <a:rPr lang="en-US" dirty="0">
                <a:solidFill>
                  <a:schemeClr val="tx1"/>
                </a:solidFill>
              </a:rPr>
              <a:t>Each objective must contain an </a:t>
            </a:r>
            <a:r>
              <a:rPr lang="en-US" b="1" dirty="0">
                <a:solidFill>
                  <a:schemeClr val="tx1"/>
                </a:solidFill>
              </a:rPr>
              <a:t>action verb.</a:t>
            </a:r>
          </a:p>
          <a:p>
            <a:pPr marL="233363" indent="-233363" algn="l">
              <a:buFont typeface="Arial" pitchFamily="34" charset="0"/>
              <a:buChar char="•"/>
            </a:pPr>
            <a:r>
              <a:rPr lang="en-US" dirty="0">
                <a:solidFill>
                  <a:schemeClr val="tx1"/>
                </a:solidFill>
              </a:rPr>
              <a:t>It is best to have language objectives for lessons that address as many of the four language domains (listening, speaking, reading and writing) as possible.</a:t>
            </a:r>
          </a:p>
          <a:p>
            <a:pPr marL="233363" indent="-233363" algn="l">
              <a:buFont typeface="Arial" pitchFamily="34" charset="0"/>
              <a:buChar char="•"/>
            </a:pPr>
            <a:r>
              <a:rPr lang="en-US" dirty="0">
                <a:solidFill>
                  <a:schemeClr val="tx1"/>
                </a:solidFill>
              </a:rPr>
              <a:t>Objectives must be </a:t>
            </a:r>
            <a:r>
              <a:rPr lang="en-US" b="1" dirty="0">
                <a:solidFill>
                  <a:schemeClr val="tx1"/>
                </a:solidFill>
              </a:rPr>
              <a:t>measurable.</a:t>
            </a:r>
          </a:p>
          <a:p>
            <a:pPr marL="233363" indent="-233363" algn="l">
              <a:buFont typeface="Arial" pitchFamily="34" charset="0"/>
              <a:buChar char="•"/>
            </a:pPr>
            <a:r>
              <a:rPr lang="en-US" dirty="0">
                <a:solidFill>
                  <a:schemeClr val="tx1"/>
                </a:solidFill>
              </a:rPr>
              <a:t>Research supports the value of teachers </a:t>
            </a:r>
            <a:r>
              <a:rPr lang="en-US" b="1" dirty="0">
                <a:solidFill>
                  <a:schemeClr val="tx1"/>
                </a:solidFill>
              </a:rPr>
              <a:t>posting</a:t>
            </a:r>
            <a:r>
              <a:rPr lang="en-US" dirty="0">
                <a:solidFill>
                  <a:schemeClr val="tx1"/>
                </a:solidFill>
              </a:rPr>
              <a:t> and explaining clear objectives so that students understand what is expected of them.</a:t>
            </a: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8" name="Slide Number Placeholder 7"/>
          <p:cNvSpPr>
            <a:spLocks noGrp="1"/>
          </p:cNvSpPr>
          <p:nvPr>
            <p:ph type="sldNum" sz="quarter" idx="12"/>
          </p:nvPr>
        </p:nvSpPr>
        <p:spPr/>
        <p:txBody>
          <a:bodyPr/>
          <a:lstStyle/>
          <a:p>
            <a:endParaRPr lang="en-US" dirty="0"/>
          </a:p>
        </p:txBody>
      </p:sp>
      <p:pic>
        <p:nvPicPr>
          <p:cNvPr id="13314" name="Picture 2" descr="C:\Users\proerig\AppData\Local\Microsoft\Windows\Temporary Internet Files\Content.IE5\WSF6QOUK\MP900409045[1].jpg"/>
          <p:cNvPicPr>
            <a:picLocks noChangeAspect="1" noChangeArrowheads="1"/>
          </p:cNvPicPr>
          <p:nvPr/>
        </p:nvPicPr>
        <p:blipFill>
          <a:blip r:embed="rId3" cstate="print"/>
          <a:srcRect/>
          <a:stretch>
            <a:fillRect/>
          </a:stretch>
        </p:blipFill>
        <p:spPr bwMode="auto">
          <a:xfrm>
            <a:off x="7162800" y="5486400"/>
            <a:ext cx="1242440" cy="992981"/>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pPr eaLnBrk="1" hangingPunct="1"/>
            <a:r>
              <a:rPr lang="en-US" sz="4000" b="1" dirty="0"/>
              <a:t>Sorting Activity</a:t>
            </a:r>
          </a:p>
        </p:txBody>
      </p:sp>
      <p:sp>
        <p:nvSpPr>
          <p:cNvPr id="107522" name="Content Placeholder 2"/>
          <p:cNvSpPr>
            <a:spLocks noGrp="1"/>
          </p:cNvSpPr>
          <p:nvPr>
            <p:ph idx="1"/>
          </p:nvPr>
        </p:nvSpPr>
        <p:spPr>
          <a:xfrm>
            <a:off x="457200" y="1143000"/>
            <a:ext cx="8229600" cy="3733800"/>
          </a:xfrm>
        </p:spPr>
        <p:txBody>
          <a:bodyPr/>
          <a:lstStyle/>
          <a:p>
            <a:pPr marL="233363" indent="-233363" eaLnBrk="1" hangingPunct="1"/>
            <a:r>
              <a:rPr lang="en-US" dirty="0"/>
              <a:t>Work in pairs</a:t>
            </a:r>
          </a:p>
          <a:p>
            <a:pPr marL="233363" indent="-233363" eaLnBrk="1" hangingPunct="1"/>
            <a:endParaRPr lang="en-US" sz="1000" dirty="0"/>
          </a:p>
          <a:p>
            <a:pPr marL="233363" indent="-233363" eaLnBrk="1" hangingPunct="1"/>
            <a:r>
              <a:rPr lang="en-US" dirty="0"/>
              <a:t>Take your envelope and use the T-Chart template to separate the content objectives and language objectives.</a:t>
            </a:r>
          </a:p>
          <a:p>
            <a:pPr marL="233363" indent="-233363" eaLnBrk="1" hangingPunct="1"/>
            <a:endParaRPr lang="en-US" sz="1000" dirty="0"/>
          </a:p>
          <a:p>
            <a:pPr marL="233363" indent="-233363" eaLnBrk="1" hangingPunct="1"/>
            <a:r>
              <a:rPr lang="en-US" dirty="0"/>
              <a:t>Discuss the differences between each of the examples and be ready to report to the whole group.  </a:t>
            </a:r>
          </a:p>
        </p:txBody>
      </p:sp>
      <p:graphicFrame>
        <p:nvGraphicFramePr>
          <p:cNvPr id="12" name="Table 11"/>
          <p:cNvGraphicFramePr>
            <a:graphicFrameLocks noGrp="1"/>
          </p:cNvGraphicFramePr>
          <p:nvPr/>
        </p:nvGraphicFramePr>
        <p:xfrm>
          <a:off x="3886200" y="4828907"/>
          <a:ext cx="1524000" cy="1648093"/>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317867">
                <a:tc>
                  <a:txBody>
                    <a:bodyPr/>
                    <a:lstStyle/>
                    <a:p>
                      <a:endParaRPr lang="en-US" dirty="0"/>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10000"/>
                  </a:ext>
                </a:extLst>
              </a:tr>
              <a:tr h="128233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07534" name="TextBox 12"/>
          <p:cNvSpPr txBox="1">
            <a:spLocks noChangeArrowheads="1"/>
          </p:cNvSpPr>
          <p:nvPr/>
        </p:nvSpPr>
        <p:spPr bwMode="auto">
          <a:xfrm>
            <a:off x="5562600" y="4977825"/>
            <a:ext cx="1601788" cy="584775"/>
          </a:xfrm>
          <a:prstGeom prst="rect">
            <a:avLst/>
          </a:prstGeom>
          <a:noFill/>
          <a:ln w="9525">
            <a:noFill/>
            <a:miter lim="800000"/>
            <a:headEnd/>
            <a:tailEnd/>
          </a:ln>
        </p:spPr>
        <p:txBody>
          <a:bodyPr wrap="square">
            <a:spAutoFit/>
          </a:bodyPr>
          <a:lstStyle/>
          <a:p>
            <a:pPr algn="ctr"/>
            <a:r>
              <a:rPr lang="en-US" sz="3200" b="1" dirty="0"/>
              <a:t>T-Chart</a:t>
            </a:r>
          </a:p>
        </p:txBody>
      </p:sp>
      <p:sp>
        <p:nvSpPr>
          <p:cNvPr id="6" name="Footer Placeholder 5"/>
          <p:cNvSpPr>
            <a:spLocks noGrp="1"/>
          </p:cNvSpPr>
          <p:nvPr>
            <p:ph type="ftr" sz="quarter" idx="3"/>
          </p:nvPr>
        </p:nvSpPr>
        <p:spPr/>
        <p:txBody>
          <a:bodyPr/>
          <a:lstStyle/>
          <a:p>
            <a:r>
              <a:rPr lang="en-US"/>
              <a:t>Division of Instructional Support</a:t>
            </a:r>
            <a:endParaRPr lang="en-US" dirty="0"/>
          </a:p>
        </p:txBody>
      </p:sp>
      <p:sp>
        <p:nvSpPr>
          <p:cNvPr id="8" name="Slide Number Placeholder 7"/>
          <p:cNvSpPr>
            <a:spLocks noGrp="1"/>
          </p:cNvSpPr>
          <p:nvPr>
            <p:ph type="sldNum" sz="quarter" idx="12"/>
          </p:nvPr>
        </p:nvSpPr>
        <p:spPr/>
        <p:txBody>
          <a:bodyPr/>
          <a:lstStyle/>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74638"/>
            <a:ext cx="8458200" cy="1143000"/>
          </a:xfrm>
        </p:spPr>
        <p:txBody>
          <a:bodyPr/>
          <a:lstStyle/>
          <a:p>
            <a:r>
              <a:rPr lang="en-US" sz="4000" b="1" dirty="0"/>
              <a:t>When Writing Content and Language Objectives…</a:t>
            </a:r>
          </a:p>
        </p:txBody>
      </p:sp>
      <p:sp>
        <p:nvSpPr>
          <p:cNvPr id="3" name="Subtitle 2"/>
          <p:cNvSpPr>
            <a:spLocks noGrp="1"/>
          </p:cNvSpPr>
          <p:nvPr>
            <p:ph idx="1"/>
          </p:nvPr>
        </p:nvSpPr>
        <p:spPr/>
        <p:txBody>
          <a:bodyPr>
            <a:normAutofit/>
          </a:bodyPr>
          <a:lstStyle/>
          <a:p>
            <a:pPr algn="ctr">
              <a:buNone/>
            </a:pPr>
            <a:r>
              <a:rPr lang="en-US" sz="1200" b="1" dirty="0">
                <a:latin typeface="+mj-lt"/>
              </a:rPr>
              <a:t>                                                                           </a:t>
            </a:r>
          </a:p>
        </p:txBody>
      </p:sp>
      <p:sp>
        <p:nvSpPr>
          <p:cNvPr id="10" name="Rectangle 3"/>
          <p:cNvSpPr txBox="1">
            <a:spLocks noChangeArrowheads="1"/>
          </p:cNvSpPr>
          <p:nvPr/>
        </p:nvSpPr>
        <p:spPr>
          <a:xfrm>
            <a:off x="685800" y="1676400"/>
            <a:ext cx="7772400" cy="4495800"/>
          </a:xfrm>
          <a:prstGeom prst="rect">
            <a:avLst/>
          </a:prstGeom>
        </p:spPr>
        <p:txBody>
          <a:bodyPr vert="horz">
            <a:normAutofit lnSpcReduction="10000"/>
          </a:bodyPr>
          <a:lstStyle/>
          <a:p>
            <a:pPr marL="274320" marR="0" lvl="0" indent="-274320" algn="l" defTabSz="914400" rtl="0" eaLnBrk="1" fontAlgn="auto" latinLnBrk="0" hangingPunct="1">
              <a:lnSpc>
                <a:spcPct val="90000"/>
              </a:lnSpc>
              <a:spcBef>
                <a:spcPct val="20000"/>
              </a:spcBef>
              <a:spcAft>
                <a:spcPts val="0"/>
              </a:spcAft>
              <a:buClr>
                <a:schemeClr val="accent1"/>
              </a:buClr>
              <a:buSzPct val="85000"/>
              <a:buFont typeface="Wingdings 2"/>
              <a:buChar char=""/>
              <a:tabLst/>
              <a:defRPr/>
            </a:pPr>
            <a:r>
              <a:rPr kumimoji="0" lang="en-US" sz="2800" b="1" i="0" u="none" strike="noStrike" kern="1200" cap="none" spc="0" normalizeH="0" baseline="0" noProof="0" dirty="0">
                <a:ln>
                  <a:noFill/>
                </a:ln>
                <a:effectLst/>
                <a:uLnTx/>
                <a:uFillTx/>
                <a:ea typeface="+mn-ea"/>
                <a:cs typeface="Arial" charset="0"/>
              </a:rPr>
              <a:t>Content</a:t>
            </a:r>
            <a:r>
              <a:rPr kumimoji="0" lang="en-US" sz="2800" b="0" i="0" u="none" strike="noStrike" kern="1200" cap="none" spc="0" normalizeH="0" baseline="0" noProof="0" dirty="0">
                <a:ln>
                  <a:noFill/>
                </a:ln>
                <a:effectLst/>
                <a:uLnTx/>
                <a:uFillTx/>
                <a:ea typeface="+mn-ea"/>
                <a:cs typeface="Arial" charset="0"/>
              </a:rPr>
              <a:t> Objectives: TEKS</a:t>
            </a:r>
          </a:p>
          <a:p>
            <a:pPr marR="0" lvl="0" algn="l" defTabSz="914400" rtl="0" eaLnBrk="1" fontAlgn="auto" latinLnBrk="0" hangingPunct="1">
              <a:lnSpc>
                <a:spcPct val="90000"/>
              </a:lnSpc>
              <a:spcBef>
                <a:spcPct val="20000"/>
              </a:spcBef>
              <a:spcAft>
                <a:spcPts val="0"/>
              </a:spcAft>
              <a:buClr>
                <a:schemeClr val="accent1"/>
              </a:buClr>
              <a:buSzPct val="85000"/>
              <a:tabLst/>
              <a:defRPr/>
            </a:pPr>
            <a:endParaRPr kumimoji="0" lang="en-US" sz="1200" b="0" i="0" u="none" strike="noStrike" kern="1200" cap="none" spc="0" normalizeH="0" baseline="0" noProof="0" dirty="0">
              <a:ln>
                <a:noFill/>
              </a:ln>
              <a:effectLst/>
              <a:uLnTx/>
              <a:uFillTx/>
              <a:ea typeface="+mn-ea"/>
              <a:cs typeface="Arial" charset="0"/>
            </a:endParaRPr>
          </a:p>
          <a:p>
            <a:pPr marL="274320" marR="0" lvl="0" indent="-274320" algn="l" defTabSz="914400" rtl="0" eaLnBrk="1" fontAlgn="auto" latinLnBrk="0" hangingPunct="1">
              <a:lnSpc>
                <a:spcPct val="90000"/>
              </a:lnSpc>
              <a:spcBef>
                <a:spcPct val="20000"/>
              </a:spcBef>
              <a:spcAft>
                <a:spcPts val="0"/>
              </a:spcAft>
              <a:buClr>
                <a:schemeClr val="accent1"/>
              </a:buClr>
              <a:buSzPct val="85000"/>
              <a:buFont typeface="Wingdings 2"/>
              <a:buChar char=""/>
              <a:tabLst/>
              <a:defRPr/>
            </a:pPr>
            <a:r>
              <a:rPr kumimoji="0" lang="en-US" sz="2800" b="1" i="0" u="none" strike="noStrike" kern="1200" cap="none" spc="0" normalizeH="0" baseline="0" noProof="0" dirty="0">
                <a:ln>
                  <a:noFill/>
                </a:ln>
                <a:effectLst/>
                <a:uLnTx/>
                <a:uFillTx/>
                <a:ea typeface="+mn-ea"/>
                <a:cs typeface="Arial" charset="0"/>
              </a:rPr>
              <a:t>Language</a:t>
            </a:r>
            <a:r>
              <a:rPr kumimoji="0" lang="en-US" sz="2800" b="0" i="0" u="none" strike="noStrike" kern="1200" cap="none" spc="0" normalizeH="0" baseline="0" noProof="0" dirty="0">
                <a:ln>
                  <a:noFill/>
                </a:ln>
                <a:effectLst/>
                <a:uLnTx/>
                <a:uFillTx/>
                <a:ea typeface="+mn-ea"/>
                <a:cs typeface="Arial" charset="0"/>
              </a:rPr>
              <a:t> Objectives: ELPS</a:t>
            </a:r>
          </a:p>
          <a:p>
            <a:pPr marL="274320" marR="0" lvl="0" indent="-274320" algn="l" defTabSz="914400" rtl="0" eaLnBrk="1" fontAlgn="auto" latinLnBrk="0" hangingPunct="1">
              <a:lnSpc>
                <a:spcPct val="90000"/>
              </a:lnSpc>
              <a:spcBef>
                <a:spcPct val="20000"/>
              </a:spcBef>
              <a:spcAft>
                <a:spcPts val="0"/>
              </a:spcAft>
              <a:buClr>
                <a:schemeClr val="accent1"/>
              </a:buClr>
              <a:buSzPct val="85000"/>
              <a:buFont typeface="Wingdings 2"/>
              <a:buChar char=""/>
              <a:tabLst/>
              <a:defRPr/>
            </a:pPr>
            <a:endParaRPr kumimoji="0" lang="en-US" sz="1200" b="0" i="0" u="none" strike="noStrike" kern="1200" cap="none" spc="0" normalizeH="0" baseline="0" noProof="0" dirty="0">
              <a:ln>
                <a:noFill/>
              </a:ln>
              <a:effectLst/>
              <a:uLnTx/>
              <a:uFillTx/>
              <a:ea typeface="+mn-ea"/>
              <a:cs typeface="Arial" charset="0"/>
            </a:endParaRPr>
          </a:p>
          <a:p>
            <a:pPr marL="274320" indent="-274320">
              <a:lnSpc>
                <a:spcPct val="90000"/>
              </a:lnSpc>
              <a:spcBef>
                <a:spcPct val="20000"/>
              </a:spcBef>
              <a:buClr>
                <a:schemeClr val="accent1"/>
              </a:buClr>
              <a:buSzPct val="85000"/>
              <a:buFont typeface="Wingdings 2"/>
              <a:buChar char=""/>
              <a:defRPr/>
            </a:pPr>
            <a:r>
              <a:rPr lang="en-US" sz="2800" dirty="0"/>
              <a:t>Provide students with </a:t>
            </a:r>
            <a:r>
              <a:rPr lang="en-US" sz="2800" b="1" dirty="0"/>
              <a:t>clear direction </a:t>
            </a:r>
            <a:r>
              <a:rPr lang="en-US" sz="2800" dirty="0"/>
              <a:t>for what they </a:t>
            </a:r>
            <a:r>
              <a:rPr lang="en-US" sz="2800" b="1" dirty="0"/>
              <a:t>need to learn/master</a:t>
            </a:r>
            <a:r>
              <a:rPr lang="en-US" sz="2800" dirty="0"/>
              <a:t>.</a:t>
            </a:r>
          </a:p>
          <a:p>
            <a:pPr marL="274320" indent="-274320">
              <a:lnSpc>
                <a:spcPct val="90000"/>
              </a:lnSpc>
              <a:spcBef>
                <a:spcPct val="20000"/>
              </a:spcBef>
              <a:buClr>
                <a:schemeClr val="accent1"/>
              </a:buClr>
              <a:buSzPct val="85000"/>
              <a:buFont typeface="Wingdings 2"/>
              <a:buChar char=""/>
              <a:defRPr/>
            </a:pPr>
            <a:endParaRPr lang="en-US" sz="1200" dirty="0"/>
          </a:p>
          <a:p>
            <a:pPr marL="274320" indent="-274320">
              <a:lnSpc>
                <a:spcPct val="90000"/>
              </a:lnSpc>
              <a:spcBef>
                <a:spcPct val="20000"/>
              </a:spcBef>
              <a:buClr>
                <a:schemeClr val="accent1"/>
              </a:buClr>
              <a:buSzPct val="85000"/>
              <a:buFont typeface="Wingdings 2"/>
              <a:buChar char=""/>
              <a:defRPr/>
            </a:pPr>
            <a:r>
              <a:rPr lang="en-US" sz="2800" b="1" dirty="0"/>
              <a:t>Set learning goals. </a:t>
            </a:r>
            <a:r>
              <a:rPr lang="en-US" sz="2800" dirty="0"/>
              <a:t>Encourages students to be responsible for their own learning, set goals and pace their learning.</a:t>
            </a:r>
            <a:endParaRPr kumimoji="0" lang="en-US" sz="2800" b="0" i="0" u="none" strike="noStrike" kern="1200" cap="none" spc="0" normalizeH="0" baseline="0" noProof="0" dirty="0">
              <a:ln>
                <a:noFill/>
              </a:ln>
              <a:effectLst/>
              <a:uLnTx/>
              <a:uFillTx/>
              <a:ea typeface="+mn-ea"/>
              <a:cs typeface="Arial" charset="0"/>
            </a:endParaRPr>
          </a:p>
          <a:p>
            <a:pPr marL="274320" marR="0" lvl="0" indent="-274320" algn="l" defTabSz="914400" rtl="0" eaLnBrk="1" fontAlgn="auto" latinLnBrk="0" hangingPunct="1">
              <a:lnSpc>
                <a:spcPct val="90000"/>
              </a:lnSpc>
              <a:spcBef>
                <a:spcPct val="20000"/>
              </a:spcBef>
              <a:spcAft>
                <a:spcPts val="0"/>
              </a:spcAft>
              <a:buClr>
                <a:schemeClr val="accent1"/>
              </a:buClr>
              <a:buSzPct val="85000"/>
              <a:buFont typeface="Wingdings 2"/>
              <a:buChar char=""/>
              <a:tabLst/>
              <a:defRPr/>
            </a:pPr>
            <a:endParaRPr kumimoji="0" lang="en-US" sz="1200" b="0" i="0" u="none" strike="noStrike" kern="1200" cap="none" spc="0" normalizeH="0" baseline="0" noProof="0" dirty="0">
              <a:ln>
                <a:noFill/>
              </a:ln>
              <a:effectLst/>
              <a:uLnTx/>
              <a:uFillTx/>
              <a:ea typeface="+mn-ea"/>
              <a:cs typeface="Arial" charset="0"/>
            </a:endParaRPr>
          </a:p>
          <a:p>
            <a:pPr marL="274320" marR="0" lvl="0" indent="-274320" algn="l" defTabSz="914400" rtl="0" eaLnBrk="1" fontAlgn="auto" latinLnBrk="0" hangingPunct="1">
              <a:lnSpc>
                <a:spcPct val="90000"/>
              </a:lnSpc>
              <a:spcBef>
                <a:spcPct val="20000"/>
              </a:spcBef>
              <a:spcAft>
                <a:spcPts val="0"/>
              </a:spcAft>
              <a:buClr>
                <a:schemeClr val="accent1"/>
              </a:buClr>
              <a:buSzPct val="85000"/>
              <a:buFont typeface="Wingdings 2"/>
              <a:buChar char=""/>
              <a:tabLst/>
              <a:defRPr/>
            </a:pPr>
            <a:r>
              <a:rPr lang="en-US" sz="2800" b="1" dirty="0">
                <a:cs typeface="Arial" charset="0"/>
              </a:rPr>
              <a:t>Provide s</a:t>
            </a:r>
            <a:r>
              <a:rPr kumimoji="0" lang="en-US" sz="2800" b="1" i="0" u="none" strike="noStrike" kern="1200" cap="none" spc="0" normalizeH="0" baseline="0" noProof="0" dirty="0" err="1">
                <a:ln>
                  <a:noFill/>
                </a:ln>
                <a:effectLst/>
                <a:uLnTx/>
                <a:uFillTx/>
                <a:ea typeface="+mn-ea"/>
                <a:cs typeface="Arial" charset="0"/>
              </a:rPr>
              <a:t>trategies</a:t>
            </a:r>
            <a:r>
              <a:rPr kumimoji="0" lang="en-US" sz="2800" b="1" i="0" u="none" strike="noStrike" kern="1200" cap="none" spc="0" normalizeH="0" baseline="0" noProof="0" dirty="0">
                <a:ln>
                  <a:noFill/>
                </a:ln>
                <a:effectLst/>
                <a:uLnTx/>
                <a:uFillTx/>
                <a:ea typeface="+mn-ea"/>
                <a:cs typeface="Arial" charset="0"/>
              </a:rPr>
              <a:t>/activities</a:t>
            </a:r>
            <a:r>
              <a:rPr kumimoji="0" lang="en-US" sz="2800" b="0" i="0" u="none" strike="noStrike" kern="1200" cap="none" spc="0" normalizeH="0" baseline="0" noProof="0" dirty="0">
                <a:ln>
                  <a:noFill/>
                </a:ln>
                <a:effectLst/>
                <a:uLnTx/>
                <a:uFillTx/>
                <a:ea typeface="+mn-ea"/>
                <a:cs typeface="Arial" charset="0"/>
              </a:rPr>
              <a:t> appropriate for the various English language proficiency levels.</a:t>
            </a:r>
          </a:p>
          <a:p>
            <a:pPr marL="274320" marR="0" lvl="0" indent="-274320" algn="l" defTabSz="914400" rtl="0" eaLnBrk="1" fontAlgn="auto" latinLnBrk="0" hangingPunct="1">
              <a:lnSpc>
                <a:spcPct val="90000"/>
              </a:lnSpc>
              <a:spcBef>
                <a:spcPct val="20000"/>
              </a:spcBef>
              <a:spcAft>
                <a:spcPts val="0"/>
              </a:spcAft>
              <a:buClr>
                <a:schemeClr val="accent1"/>
              </a:buClr>
              <a:buSzPct val="85000"/>
              <a:tabLst/>
              <a:defRPr/>
            </a:pPr>
            <a:endParaRPr kumimoji="0" lang="en-US" sz="1200" b="0" i="0" u="none" strike="noStrike" kern="1200" cap="none" spc="0" normalizeH="0" baseline="0" noProof="0" dirty="0">
              <a:ln>
                <a:noFill/>
              </a:ln>
              <a:effectLst/>
              <a:uLnTx/>
              <a:uFillTx/>
              <a:ea typeface="+mn-ea"/>
              <a:cs typeface="Arial" charset="0"/>
            </a:endParaRPr>
          </a:p>
        </p:txBody>
      </p:sp>
      <p:sp>
        <p:nvSpPr>
          <p:cNvPr id="6" name="Footer Placeholder 5"/>
          <p:cNvSpPr>
            <a:spLocks noGrp="1"/>
          </p:cNvSpPr>
          <p:nvPr>
            <p:ph type="ftr" sz="quarter" idx="3"/>
          </p:nvPr>
        </p:nvSpPr>
        <p:spPr/>
        <p:txBody>
          <a:bodyPr/>
          <a:lstStyle/>
          <a:p>
            <a:r>
              <a:rPr lang="en-US"/>
              <a:t>Division of Instructional Support</a:t>
            </a:r>
            <a:endParaRPr lang="en-US" dirty="0"/>
          </a:p>
        </p:txBody>
      </p:sp>
      <p:sp>
        <p:nvSpPr>
          <p:cNvPr id="8" name="Slide Number Placeholder 7"/>
          <p:cNvSpPr>
            <a:spLocks noGrp="1"/>
          </p:cNvSpPr>
          <p:nvPr>
            <p:ph type="sldNum" sz="quarter" idx="12"/>
          </p:nvPr>
        </p:nvSpPr>
        <p:spPr/>
        <p:txBody>
          <a:bodyPr/>
          <a:lstStyle/>
          <a:p>
            <a:endParaRPr lang="en-US" dirty="0"/>
          </a:p>
        </p:txBody>
      </p:sp>
      <p:pic>
        <p:nvPicPr>
          <p:cNvPr id="11" name="Picture 8" descr="C:\Users\proerig\AppData\Local\Microsoft\Windows\Temporary Internet Files\Content.IE5\42EFPYQK\MP900448426[1].jpg"/>
          <p:cNvPicPr>
            <a:picLocks noChangeAspect="1" noChangeArrowheads="1"/>
          </p:cNvPicPr>
          <p:nvPr/>
        </p:nvPicPr>
        <p:blipFill>
          <a:blip r:embed="rId3" cstate="print"/>
          <a:srcRect/>
          <a:stretch>
            <a:fillRect/>
          </a:stretch>
        </p:blipFill>
        <p:spPr bwMode="auto">
          <a:xfrm>
            <a:off x="7710668" y="1033461"/>
            <a:ext cx="990600" cy="1622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81000"/>
            <a:ext cx="8229600" cy="762000"/>
          </a:xfrm>
        </p:spPr>
        <p:txBody>
          <a:bodyPr>
            <a:normAutofit fontScale="90000"/>
          </a:bodyPr>
          <a:lstStyle/>
          <a:p>
            <a:pPr eaLnBrk="1" hangingPunct="1">
              <a:defRPr/>
            </a:pPr>
            <a:r>
              <a:rPr lang="en-US" b="1" dirty="0"/>
              <a:t>Language Objectives Can Focus on:</a:t>
            </a:r>
          </a:p>
        </p:txBody>
      </p:sp>
      <p:sp>
        <p:nvSpPr>
          <p:cNvPr id="47107" name="Rectangle 3"/>
          <p:cNvSpPr>
            <a:spLocks noGrp="1" noChangeArrowheads="1"/>
          </p:cNvSpPr>
          <p:nvPr>
            <p:ph type="body" idx="1"/>
          </p:nvPr>
        </p:nvSpPr>
        <p:spPr>
          <a:xfrm>
            <a:off x="457200" y="1295400"/>
            <a:ext cx="8382000" cy="4648200"/>
          </a:xfrm>
        </p:spPr>
        <p:txBody>
          <a:bodyPr>
            <a:noAutofit/>
          </a:bodyPr>
          <a:lstStyle/>
          <a:p>
            <a:pPr eaLnBrk="1" hangingPunct="1">
              <a:defRPr/>
            </a:pPr>
            <a:r>
              <a:rPr lang="en-US" sz="2800" dirty="0"/>
              <a:t>Vocabulary:</a:t>
            </a:r>
          </a:p>
          <a:p>
            <a:pPr eaLnBrk="1" hangingPunct="1">
              <a:buNone/>
              <a:defRPr/>
            </a:pPr>
            <a:r>
              <a:rPr lang="en-US" sz="2800" dirty="0"/>
              <a:t>     -Words, terms </a:t>
            </a:r>
          </a:p>
          <a:p>
            <a:pPr eaLnBrk="1" hangingPunct="1">
              <a:defRPr/>
            </a:pPr>
            <a:r>
              <a:rPr lang="en-US" sz="2800" dirty="0"/>
              <a:t>Strategies for understanding.</a:t>
            </a:r>
          </a:p>
          <a:p>
            <a:pPr eaLnBrk="1" hangingPunct="1">
              <a:defRPr/>
            </a:pPr>
            <a:r>
              <a:rPr lang="en-US" sz="2800" dirty="0"/>
              <a:t>Skill building: Reading, writing</a:t>
            </a:r>
          </a:p>
          <a:p>
            <a:pPr eaLnBrk="1" hangingPunct="1">
              <a:defRPr/>
            </a:pPr>
            <a:r>
              <a:rPr lang="en-US" sz="2800" dirty="0"/>
              <a:t>Functional language.</a:t>
            </a:r>
          </a:p>
          <a:p>
            <a:pPr eaLnBrk="1" hangingPunct="1">
              <a:buNone/>
              <a:defRPr/>
            </a:pPr>
            <a:r>
              <a:rPr lang="en-US" sz="2800" dirty="0"/>
              <a:t>	How to ask questions, disagree, etc.</a:t>
            </a:r>
          </a:p>
          <a:p>
            <a:pPr>
              <a:defRPr/>
            </a:pPr>
            <a:r>
              <a:rPr lang="en-US" sz="2800" dirty="0"/>
              <a:t>Relevant grammar. </a:t>
            </a:r>
          </a:p>
          <a:p>
            <a:pPr eaLnBrk="1" hangingPunct="1">
              <a:defRPr/>
            </a:pPr>
            <a:r>
              <a:rPr lang="en-US" sz="2800" dirty="0"/>
              <a:t>Language that relates to higher order thought processes.</a:t>
            </a: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11266" name="Picture 2" descr="C:\Users\proerig\AppData\Local\Microsoft\Windows\Temporary Internet Files\Content.IE5\VU9HJAUN\MP900439339[1].jpg"/>
          <p:cNvPicPr>
            <a:picLocks noChangeAspect="1" noChangeArrowheads="1"/>
          </p:cNvPicPr>
          <p:nvPr/>
        </p:nvPicPr>
        <p:blipFill>
          <a:blip r:embed="rId3" cstate="print"/>
          <a:srcRect/>
          <a:stretch>
            <a:fillRect/>
          </a:stretch>
        </p:blipFill>
        <p:spPr bwMode="auto">
          <a:xfrm>
            <a:off x="5867400" y="2133600"/>
            <a:ext cx="2267339" cy="1481328"/>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28600"/>
            <a:ext cx="8534400" cy="1323439"/>
          </a:xfrm>
          <a:prstGeom prst="rect">
            <a:avLst/>
          </a:prstGeom>
        </p:spPr>
        <p:txBody>
          <a:bodyPr wrap="square">
            <a:spAutoFit/>
          </a:bodyPr>
          <a:lstStyle/>
          <a:p>
            <a:pPr algn="ctr"/>
            <a:r>
              <a:rPr lang="en-US" sz="4000" b="1" dirty="0">
                <a:cs typeface="Arial" pitchFamily="34" charset="0"/>
              </a:rPr>
              <a:t>Examples of </a:t>
            </a:r>
            <a:br>
              <a:rPr lang="en-US" sz="4000" b="1" dirty="0">
                <a:cs typeface="Arial" pitchFamily="34" charset="0"/>
              </a:rPr>
            </a:br>
            <a:r>
              <a:rPr lang="en-US" sz="4000" b="1" dirty="0">
                <a:cs typeface="Arial" pitchFamily="34" charset="0"/>
              </a:rPr>
              <a:t>Content and Language Objectives</a:t>
            </a:r>
            <a:endParaRPr lang="en-US" sz="4000" dirty="0"/>
          </a:p>
        </p:txBody>
      </p:sp>
      <p:sp>
        <p:nvSpPr>
          <p:cNvPr id="10" name="Rectangle 3"/>
          <p:cNvSpPr txBox="1">
            <a:spLocks noChangeArrowheads="1"/>
          </p:cNvSpPr>
          <p:nvPr/>
        </p:nvSpPr>
        <p:spPr>
          <a:xfrm>
            <a:off x="304800" y="1600200"/>
            <a:ext cx="8458200" cy="4419600"/>
          </a:xfrm>
          <a:prstGeom prst="rect">
            <a:avLst/>
          </a:prstGeom>
        </p:spPr>
        <p:txBody>
          <a:bodyPr>
            <a:noAutofit/>
          </a:bodyPr>
          <a:lstStyle/>
          <a:p>
            <a:pPr marL="122238" marR="0" lvl="0" indent="-122238" algn="l" defTabSz="914400" rtl="0" eaLnBrk="1" fontAlgn="auto" latinLnBrk="0" hangingPunct="1">
              <a:lnSpc>
                <a:spcPct val="100000"/>
              </a:lnSpc>
              <a:spcBef>
                <a:spcPct val="20000"/>
              </a:spcBef>
              <a:spcAft>
                <a:spcPts val="0"/>
              </a:spcAft>
              <a:buClr>
                <a:schemeClr val="accent1"/>
              </a:buClr>
              <a:buSzPct val="85000"/>
              <a:buFontTx/>
              <a:buNone/>
              <a:tabLst/>
              <a:defRPr/>
            </a:pPr>
            <a:r>
              <a:rPr kumimoji="0" lang="en-US" sz="2800" b="1" i="0" u="sng" strike="noStrike" kern="1200" cap="none" spc="0" normalizeH="0" baseline="0" noProof="0" dirty="0">
                <a:ln>
                  <a:noFill/>
                </a:ln>
                <a:solidFill>
                  <a:srgbClr val="C00000"/>
                </a:solidFill>
                <a:effectLst/>
                <a:uLnTx/>
                <a:uFillTx/>
                <a:ea typeface="+mn-ea"/>
                <a:cs typeface="Arial" pitchFamily="34" charset="0"/>
              </a:rPr>
              <a:t>Content Objective</a:t>
            </a:r>
            <a:r>
              <a:rPr lang="en-US" sz="2800" b="1" dirty="0">
                <a:solidFill>
                  <a:srgbClr val="C00000"/>
                </a:solidFill>
                <a:cs typeface="Arial" pitchFamily="34" charset="0"/>
              </a:rPr>
              <a:t>: </a:t>
            </a:r>
            <a:r>
              <a:rPr kumimoji="0" lang="en-US" sz="2800" b="0" i="0" u="none" strike="noStrike" kern="1200" cap="none" spc="0" normalizeH="0" baseline="0" noProof="0" dirty="0">
                <a:ln>
                  <a:noFill/>
                </a:ln>
                <a:effectLst/>
                <a:uLnTx/>
                <a:uFillTx/>
                <a:ea typeface="+mn-ea"/>
                <a:cs typeface="+mn-cs"/>
              </a:rPr>
              <a:t>Distinguish </a:t>
            </a:r>
            <a:r>
              <a:rPr lang="en-US" sz="2800" dirty="0"/>
              <a:t>cause</a:t>
            </a:r>
            <a:r>
              <a:rPr kumimoji="0" lang="en-US" sz="2800" b="0" i="0" u="none" strike="noStrike" kern="1200" cap="none" spc="0" normalizeH="0" baseline="0" noProof="0" dirty="0">
                <a:ln>
                  <a:noFill/>
                </a:ln>
                <a:effectLst/>
                <a:uLnTx/>
                <a:uFillTx/>
                <a:ea typeface="+mn-ea"/>
                <a:cs typeface="+mn-cs"/>
              </a:rPr>
              <a:t> and effect in a story,</a:t>
            </a:r>
            <a:r>
              <a:rPr kumimoji="0" lang="en-US" sz="2800" b="0" i="0" u="none" strike="noStrike" kern="1200" cap="none" spc="0" normalizeH="0" noProof="0" dirty="0">
                <a:ln>
                  <a:noFill/>
                </a:ln>
                <a:effectLst/>
                <a:uLnTx/>
                <a:uFillTx/>
                <a:ea typeface="+mn-ea"/>
                <a:cs typeface="+mn-cs"/>
              </a:rPr>
              <a:t> text, newspapers. </a:t>
            </a:r>
            <a:r>
              <a:rPr kumimoji="0" lang="en-US" sz="2800" b="0" i="0" u="none" strike="noStrike" kern="1200" cap="none" spc="0" normalizeH="0" baseline="0" noProof="0" dirty="0">
                <a:ln>
                  <a:noFill/>
                </a:ln>
                <a:effectLst/>
                <a:uLnTx/>
                <a:uFillTx/>
                <a:ea typeface="+mn-ea"/>
                <a:cs typeface="+mn-cs"/>
              </a:rPr>
              <a:t> </a:t>
            </a:r>
            <a:endParaRPr kumimoji="0" lang="en-US" sz="2800" b="0" i="0" u="none" strike="noStrike" kern="1200" cap="none" spc="0" normalizeH="0" baseline="0" noProof="0" dirty="0">
              <a:ln>
                <a:noFill/>
              </a:ln>
              <a:effectLst/>
              <a:uLnTx/>
              <a:uFillTx/>
              <a:ea typeface="+mn-ea"/>
              <a:cs typeface="Arial" pitchFamily="34" charset="0"/>
            </a:endParaRPr>
          </a:p>
          <a:p>
            <a:pPr marL="122238" marR="0" lvl="0" indent="-122238"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en-US" sz="1000" b="0" i="0" u="none" strike="noStrike" kern="1200" cap="none" spc="0" normalizeH="0" baseline="0" noProof="0" dirty="0">
              <a:ln>
                <a:noFill/>
              </a:ln>
              <a:effectLst/>
              <a:uLnTx/>
              <a:uFillTx/>
              <a:ea typeface="+mn-ea"/>
              <a:cs typeface="Arial" pitchFamily="34" charset="0"/>
            </a:endParaRPr>
          </a:p>
          <a:p>
            <a:pPr marL="122238" lvl="0" indent="-122238">
              <a:spcBef>
                <a:spcPct val="20000"/>
              </a:spcBef>
              <a:buClr>
                <a:schemeClr val="accent1"/>
              </a:buClr>
              <a:buSzPct val="85000"/>
              <a:defRPr/>
            </a:pPr>
            <a:r>
              <a:rPr kumimoji="0" lang="en-US" sz="2800" b="1" i="0" u="sng" strike="noStrike" kern="1200" cap="none" spc="0" normalizeH="0" baseline="0" noProof="0" dirty="0">
                <a:ln>
                  <a:noFill/>
                </a:ln>
                <a:solidFill>
                  <a:srgbClr val="C00000"/>
                </a:solidFill>
                <a:effectLst/>
                <a:uLnTx/>
                <a:uFillTx/>
                <a:ea typeface="+mn-ea"/>
                <a:cs typeface="Arial" pitchFamily="34" charset="0"/>
              </a:rPr>
              <a:t>Language Objective</a:t>
            </a:r>
            <a:r>
              <a:rPr lang="en-US" sz="2800" b="1" dirty="0">
                <a:solidFill>
                  <a:srgbClr val="C00000"/>
                </a:solidFill>
                <a:cs typeface="Arial" pitchFamily="34" charset="0"/>
              </a:rPr>
              <a:t>: </a:t>
            </a:r>
            <a:r>
              <a:rPr kumimoji="0" lang="en-US" sz="2800" b="0" i="0" u="none" strike="noStrike" kern="1200" cap="none" spc="0" normalizeH="0" baseline="0" noProof="0" dirty="0">
                <a:ln>
                  <a:noFill/>
                </a:ln>
                <a:effectLst/>
                <a:uLnTx/>
                <a:uFillTx/>
                <a:ea typeface="+mn-ea"/>
                <a:cs typeface="Arial" pitchFamily="34" charset="0"/>
              </a:rPr>
              <a:t>The student will</a:t>
            </a:r>
            <a:r>
              <a:rPr kumimoji="0" lang="en-US" sz="2800" b="0" i="0" u="none" strike="noStrike" kern="1200" cap="none" spc="0" normalizeH="0" baseline="0" noProof="0" dirty="0">
                <a:ln>
                  <a:noFill/>
                </a:ln>
                <a:effectLst/>
                <a:uLnTx/>
                <a:uFillTx/>
                <a:ea typeface="+mn-ea"/>
                <a:cs typeface="+mn-cs"/>
              </a:rPr>
              <a:t> read the text provided while highlighting words that will help distinguish between cause and effect.  </a:t>
            </a:r>
          </a:p>
          <a:p>
            <a:pPr marL="122238" lvl="0" indent="-122238">
              <a:spcBef>
                <a:spcPct val="20000"/>
              </a:spcBef>
              <a:buClr>
                <a:schemeClr val="accent1"/>
              </a:buClr>
              <a:buSzPct val="85000"/>
              <a:defRPr/>
            </a:pPr>
            <a:r>
              <a:rPr lang="en-US" sz="2800" b="1" dirty="0">
                <a:solidFill>
                  <a:srgbClr val="00B0F0"/>
                </a:solidFill>
              </a:rPr>
              <a:t>Sentence Stem:</a:t>
            </a:r>
            <a:r>
              <a:rPr lang="en-US" sz="2800" dirty="0"/>
              <a:t> Select a sentence stem to </a:t>
            </a:r>
            <a:r>
              <a:rPr kumimoji="0" lang="en-US" sz="2800" b="0" i="0" u="none" strike="noStrike" kern="1200" cap="none" spc="0" normalizeH="0" baseline="0" noProof="0" dirty="0">
                <a:ln>
                  <a:noFill/>
                </a:ln>
                <a:effectLst/>
                <a:uLnTx/>
                <a:uFillTx/>
                <a:ea typeface="+mn-ea"/>
                <a:cs typeface="+mn-cs"/>
              </a:rPr>
              <a:t>explain the cause as well as the effects that are stated in some of the passages</a:t>
            </a:r>
            <a:r>
              <a:rPr kumimoji="0" lang="en-US" sz="2800" b="0" i="0" u="none" strike="noStrike" kern="1200" cap="none" spc="0" normalizeH="0" noProof="0" dirty="0">
                <a:ln>
                  <a:noFill/>
                </a:ln>
                <a:effectLst/>
                <a:uLnTx/>
                <a:uFillTx/>
                <a:ea typeface="+mn-ea"/>
                <a:cs typeface="+mn-cs"/>
              </a:rPr>
              <a:t> </a:t>
            </a:r>
            <a:r>
              <a:rPr kumimoji="0" lang="en-US" sz="2800" b="0" i="0" u="none" strike="noStrike" kern="1200" cap="none" spc="0" normalizeH="0" baseline="0" noProof="0" dirty="0">
                <a:ln>
                  <a:noFill/>
                </a:ln>
                <a:effectLst/>
                <a:uLnTx/>
                <a:uFillTx/>
                <a:ea typeface="+mn-ea"/>
                <a:cs typeface="+mn-cs"/>
              </a:rPr>
              <a:t>(select one from pp. 28-33). </a:t>
            </a:r>
          </a:p>
          <a:p>
            <a:pPr marL="122238" lvl="0" indent="-122238">
              <a:spcBef>
                <a:spcPct val="20000"/>
              </a:spcBef>
              <a:buClr>
                <a:schemeClr val="accent1"/>
              </a:buClr>
              <a:buSzPct val="85000"/>
              <a:defRPr/>
            </a:pPr>
            <a:r>
              <a:rPr lang="en-US" sz="2800" b="1" dirty="0">
                <a:solidFill>
                  <a:srgbClr val="009900"/>
                </a:solidFill>
              </a:rPr>
              <a:t>Classroom Activity: </a:t>
            </a:r>
            <a:r>
              <a:rPr lang="en-US" sz="2800" dirty="0"/>
              <a:t>(Select one from pp.22-25).</a:t>
            </a:r>
            <a:endParaRPr kumimoji="0" lang="en-US" sz="2800" b="0" i="0" u="none" strike="noStrike" kern="1200" cap="none" spc="0" normalizeH="0" baseline="0" noProof="0" dirty="0">
              <a:ln>
                <a:noFill/>
              </a:ln>
              <a:effectLst/>
              <a:uLnTx/>
              <a:uFillTx/>
              <a:ea typeface="+mn-ea"/>
              <a:cs typeface="Arial" pitchFamily="34" charset="0"/>
            </a:endParaRP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p:cNvSpPr>
          <p:nvPr>
            <p:ph idx="1"/>
          </p:nvPr>
        </p:nvSpPr>
        <p:spPr>
          <a:xfrm>
            <a:off x="457200" y="1447800"/>
            <a:ext cx="8382000" cy="3581400"/>
          </a:xfrm>
        </p:spPr>
        <p:txBody>
          <a:bodyPr>
            <a:normAutofit/>
          </a:bodyPr>
          <a:lstStyle/>
          <a:p>
            <a:pPr algn="ctr">
              <a:buFontTx/>
              <a:buNone/>
            </a:pPr>
            <a:r>
              <a:rPr lang="en-US" sz="3600" b="1" dirty="0">
                <a:cs typeface="Arial" pitchFamily="34" charset="0"/>
              </a:rPr>
              <a:t>Statutory Requirement </a:t>
            </a:r>
          </a:p>
          <a:p>
            <a:pPr algn="ctr">
              <a:buFontTx/>
              <a:buNone/>
            </a:pPr>
            <a:r>
              <a:rPr lang="en-US" sz="2800" dirty="0">
                <a:cs typeface="Arial" pitchFamily="34" charset="0"/>
              </a:rPr>
              <a:t>19 Texas Administrative Code, §74.4</a:t>
            </a:r>
          </a:p>
          <a:p>
            <a:pPr algn="ctr">
              <a:buFontTx/>
              <a:buNone/>
            </a:pPr>
            <a:r>
              <a:rPr lang="en-US" sz="2800" dirty="0">
                <a:cs typeface="Arial" pitchFamily="34" charset="0"/>
              </a:rPr>
              <a:t>Curriculum Requirements</a:t>
            </a:r>
          </a:p>
          <a:p>
            <a:pPr algn="ctr">
              <a:buFontTx/>
              <a:buNone/>
            </a:pPr>
            <a:r>
              <a:rPr lang="en-US" sz="2800" dirty="0">
                <a:cs typeface="Arial" pitchFamily="34" charset="0"/>
              </a:rPr>
              <a:t>Subchapter A. Required Curriculum </a:t>
            </a:r>
          </a:p>
          <a:p>
            <a:pPr algn="ctr">
              <a:buFontTx/>
              <a:buNone/>
            </a:pPr>
            <a:r>
              <a:rPr lang="en-US" sz="2800" dirty="0">
                <a:cs typeface="Arial" pitchFamily="34" charset="0"/>
              </a:rPr>
              <a:t>§74.4</a:t>
            </a:r>
            <a:r>
              <a:rPr lang="en-US" sz="2800" b="1" dirty="0">
                <a:cs typeface="Arial" pitchFamily="34" charset="0"/>
              </a:rPr>
              <a:t> English Language Proficiency Standard</a:t>
            </a:r>
            <a:r>
              <a:rPr lang="en-US" sz="2800" b="1" dirty="0">
                <a:latin typeface="Arial" pitchFamily="34" charset="0"/>
                <a:cs typeface="Arial" pitchFamily="34" charset="0"/>
              </a:rPr>
              <a:t>s</a:t>
            </a:r>
          </a:p>
          <a:p>
            <a:pPr defTabSz="236538">
              <a:buFontTx/>
              <a:buNone/>
            </a:pPr>
            <a:r>
              <a:rPr lang="en-US" sz="2800" b="1" dirty="0">
                <a:latin typeface="Arial" pitchFamily="34" charset="0"/>
                <a:cs typeface="Arial" pitchFamily="34" charset="0"/>
              </a:rPr>
              <a:t>				</a:t>
            </a:r>
          </a:p>
        </p:txBody>
      </p:sp>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ELPS in Review</a:t>
            </a:r>
          </a:p>
        </p:txBody>
      </p:sp>
      <p:sp>
        <p:nvSpPr>
          <p:cNvPr id="4" name="Footer Placeholder 3"/>
          <p:cNvSpPr>
            <a:spLocks noGrp="1"/>
          </p:cNvSpPr>
          <p:nvPr>
            <p:ph type="ftr" sz="quarter" idx="3"/>
          </p:nvPr>
        </p:nvSpPr>
        <p:spPr/>
        <p:txBody>
          <a:bodyPr/>
          <a:lstStyle/>
          <a:p>
            <a:r>
              <a:rPr lang="en-US" dirty="0"/>
              <a:t>Division of Instructional Support</a:t>
            </a:r>
          </a:p>
        </p:txBody>
      </p:sp>
      <p:sp>
        <p:nvSpPr>
          <p:cNvPr id="7" name="Slide Number Placeholder 6"/>
          <p:cNvSpPr>
            <a:spLocks noGrp="1"/>
          </p:cNvSpPr>
          <p:nvPr>
            <p:ph type="sldNum" sz="quarter" idx="12"/>
          </p:nvPr>
        </p:nvSpPr>
        <p:spPr/>
        <p:txBody>
          <a:bodyPr/>
          <a:lstStyle/>
          <a:p>
            <a:endParaRPr lang="en-US" dirty="0"/>
          </a:p>
        </p:txBody>
      </p:sp>
      <p:pic>
        <p:nvPicPr>
          <p:cNvPr id="1026" name="Picture 2" descr="C:\Users\proerig\AppData\Local\Microsoft\Windows\Temporary Internet Files\Content.IE5\AS2R179T\MP900341775[1].jpg"/>
          <p:cNvPicPr>
            <a:picLocks noChangeAspect="1" noChangeArrowheads="1"/>
          </p:cNvPicPr>
          <p:nvPr/>
        </p:nvPicPr>
        <p:blipFill>
          <a:blip r:embed="rId3" cstate="print"/>
          <a:srcRect/>
          <a:stretch>
            <a:fillRect/>
          </a:stretch>
        </p:blipFill>
        <p:spPr bwMode="auto">
          <a:xfrm>
            <a:off x="3505200" y="4572000"/>
            <a:ext cx="2438400" cy="1739392"/>
          </a:xfrm>
          <a:prstGeom prst="rect">
            <a:avLst/>
          </a:prstGeom>
          <a:noFill/>
        </p:spPr>
      </p:pic>
      <p:sp>
        <p:nvSpPr>
          <p:cNvPr id="8" name="TextBox 7"/>
          <p:cNvSpPr txBox="1"/>
          <p:nvPr/>
        </p:nvSpPr>
        <p:spPr>
          <a:xfrm>
            <a:off x="8228879" y="6183868"/>
            <a:ext cx="534121" cy="369332"/>
          </a:xfrm>
          <a:prstGeom prst="rect">
            <a:avLst/>
          </a:prstGeom>
          <a:noFill/>
        </p:spPr>
        <p:txBody>
          <a:bodyPr wrap="none" rtlCol="0">
            <a:spAutoFit/>
          </a:bodyPr>
          <a:lstStyle/>
          <a:p>
            <a:r>
              <a:rPr lang="en-US" dirty="0"/>
              <a:t>p. 6</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477962"/>
          </a:xfrm>
        </p:spPr>
        <p:txBody>
          <a:bodyPr>
            <a:normAutofit fontScale="90000"/>
          </a:bodyPr>
          <a:lstStyle/>
          <a:p>
            <a:pPr>
              <a:buFont typeface="Arial" pitchFamily="34" charset="0"/>
              <a:buChar char="•"/>
            </a:pPr>
            <a:br>
              <a:rPr lang="en-US" sz="2800" dirty="0">
                <a:solidFill>
                  <a:srgbClr val="FF0000"/>
                </a:solidFill>
              </a:rPr>
            </a:br>
            <a:br>
              <a:rPr lang="en-US" sz="2800" dirty="0">
                <a:solidFill>
                  <a:srgbClr val="FF0000"/>
                </a:solidFill>
              </a:rPr>
            </a:br>
            <a:br>
              <a:rPr lang="en-US" sz="2800" dirty="0">
                <a:solidFill>
                  <a:srgbClr val="FF0000"/>
                </a:solidFill>
              </a:rPr>
            </a:br>
            <a:br>
              <a:rPr lang="en-US" sz="2800" dirty="0">
                <a:solidFill>
                  <a:srgbClr val="FF0000"/>
                </a:solidFill>
              </a:rPr>
            </a:br>
            <a:br>
              <a:rPr lang="en-US" sz="2800" dirty="0">
                <a:solidFill>
                  <a:srgbClr val="FF0000"/>
                </a:solidFill>
              </a:rPr>
            </a:br>
            <a:br>
              <a:rPr lang="en-US" sz="2800" dirty="0">
                <a:solidFill>
                  <a:srgbClr val="FF0000"/>
                </a:solidFill>
              </a:rPr>
            </a:br>
            <a:br>
              <a:rPr lang="en-US" sz="2800" dirty="0">
                <a:solidFill>
                  <a:srgbClr val="FF0000"/>
                </a:solidFill>
              </a:rPr>
            </a:br>
            <a:br>
              <a:rPr lang="en-US" sz="2800" dirty="0">
                <a:solidFill>
                  <a:srgbClr val="FF0000"/>
                </a:solidFill>
              </a:rPr>
            </a:br>
            <a:r>
              <a:rPr lang="en-US" b="1" dirty="0"/>
              <a:t> Examples of Descriptive</a:t>
            </a:r>
            <a:br>
              <a:rPr lang="en-US" b="1" dirty="0"/>
            </a:br>
            <a:r>
              <a:rPr lang="en-US" b="1" dirty="0"/>
              <a:t> Language Stems </a:t>
            </a:r>
            <a:br>
              <a:rPr lang="en-US" sz="2800" dirty="0">
                <a:solidFill>
                  <a:srgbClr val="FF0000"/>
                </a:solidFill>
              </a:rPr>
            </a:br>
            <a:br>
              <a:rPr lang="en-US" sz="2800" dirty="0">
                <a:solidFill>
                  <a:srgbClr val="FF0000"/>
                </a:solidFill>
              </a:rPr>
            </a:br>
            <a:br>
              <a:rPr lang="en-US" sz="2800" dirty="0">
                <a:solidFill>
                  <a:srgbClr val="FF0000"/>
                </a:solidFill>
              </a:rPr>
            </a:br>
            <a:br>
              <a:rPr lang="en-US" sz="2800" dirty="0">
                <a:solidFill>
                  <a:srgbClr val="FF0000"/>
                </a:solidFill>
              </a:rPr>
            </a:br>
            <a:br>
              <a:rPr lang="en-US" sz="2800" dirty="0">
                <a:solidFill>
                  <a:srgbClr val="FF0000"/>
                </a:solidFill>
              </a:rPr>
            </a:br>
            <a:br>
              <a:rPr lang="en-US" sz="2800" dirty="0">
                <a:solidFill>
                  <a:srgbClr val="FF0000"/>
                </a:solidFill>
              </a:rPr>
            </a:br>
            <a:br>
              <a:rPr lang="en-US" sz="2800" dirty="0">
                <a:solidFill>
                  <a:srgbClr val="FF0000"/>
                </a:solidFill>
              </a:rPr>
            </a:br>
            <a:br>
              <a:rPr lang="en-US" sz="2800" dirty="0">
                <a:solidFill>
                  <a:srgbClr val="FF0000"/>
                </a:solidFill>
              </a:rPr>
            </a:br>
            <a:endParaRPr lang="en-US" sz="2800" dirty="0">
              <a:solidFill>
                <a:srgbClr val="FF0000"/>
              </a:solidFill>
            </a:endParaRPr>
          </a:p>
        </p:txBody>
      </p:sp>
      <p:sp>
        <p:nvSpPr>
          <p:cNvPr id="9" name="Content Placeholder 8"/>
          <p:cNvSpPr>
            <a:spLocks noGrp="1"/>
          </p:cNvSpPr>
          <p:nvPr>
            <p:ph idx="1"/>
          </p:nvPr>
        </p:nvSpPr>
        <p:spPr>
          <a:xfrm>
            <a:off x="457200" y="2285999"/>
            <a:ext cx="8229600" cy="3124201"/>
          </a:xfrm>
        </p:spPr>
        <p:txBody>
          <a:bodyPr/>
          <a:lstStyle/>
          <a:p>
            <a:r>
              <a:rPr lang="en-US" sz="2800" dirty="0"/>
              <a:t>The main idea of my concept map is …</a:t>
            </a:r>
          </a:p>
          <a:p>
            <a:endParaRPr lang="en-US" sz="2800" dirty="0"/>
          </a:p>
          <a:p>
            <a:r>
              <a:rPr lang="en-US" sz="2800" dirty="0"/>
              <a:t>The relationship between a ____ and a _____ is …</a:t>
            </a:r>
          </a:p>
        </p:txBody>
      </p:sp>
      <p:sp>
        <p:nvSpPr>
          <p:cNvPr id="8" name="Slide Number Placeholder 7"/>
          <p:cNvSpPr>
            <a:spLocks noGrp="1"/>
          </p:cNvSpPr>
          <p:nvPr>
            <p:ph type="sldNum" sz="quarter" idx="12"/>
          </p:nvPr>
        </p:nvSpPr>
        <p:spPr/>
        <p:txBody>
          <a:bodyPr/>
          <a:lstStyle/>
          <a:p>
            <a:endParaRPr lang="en-US" dirty="0"/>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7" name="TextBox 6"/>
          <p:cNvSpPr txBox="1"/>
          <p:nvPr/>
        </p:nvSpPr>
        <p:spPr>
          <a:xfrm>
            <a:off x="990600" y="6138446"/>
            <a:ext cx="7772400" cy="338554"/>
          </a:xfrm>
          <a:prstGeom prst="rect">
            <a:avLst/>
          </a:prstGeom>
          <a:noFill/>
        </p:spPr>
        <p:txBody>
          <a:bodyPr wrap="square" rtlCol="0">
            <a:spAutoFit/>
          </a:bodyPr>
          <a:lstStyle/>
          <a:p>
            <a:r>
              <a:rPr lang="en-US" sz="1600" dirty="0"/>
              <a:t>Navigating the ELPS in the Classroom, John </a:t>
            </a:r>
            <a:r>
              <a:rPr lang="en-US" sz="1600" dirty="0" err="1"/>
              <a:t>Seidlitz</a:t>
            </a:r>
            <a:r>
              <a:rPr lang="en-US" sz="1600" dirty="0"/>
              <a:t> &amp; C. Araceli Avila, 2010.</a:t>
            </a:r>
          </a:p>
        </p:txBody>
      </p:sp>
      <p:graphicFrame>
        <p:nvGraphicFramePr>
          <p:cNvPr id="13" name="Diagram 12"/>
          <p:cNvGraphicFramePr/>
          <p:nvPr/>
        </p:nvGraphicFramePr>
        <p:xfrm>
          <a:off x="2590800" y="4292600"/>
          <a:ext cx="3505200" cy="165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457200" y="228600"/>
            <a:ext cx="8229600" cy="838200"/>
          </a:xfrm>
        </p:spPr>
        <p:txBody>
          <a:bodyPr/>
          <a:lstStyle/>
          <a:p>
            <a:pPr eaLnBrk="1" hangingPunct="1"/>
            <a:r>
              <a:rPr lang="en-US" sz="4000" b="1"/>
              <a:t>Example</a:t>
            </a:r>
          </a:p>
        </p:txBody>
      </p:sp>
      <p:sp>
        <p:nvSpPr>
          <p:cNvPr id="3" name="Content Placeholder 2"/>
          <p:cNvSpPr>
            <a:spLocks noGrp="1"/>
          </p:cNvSpPr>
          <p:nvPr>
            <p:ph idx="1"/>
          </p:nvPr>
        </p:nvSpPr>
        <p:spPr>
          <a:xfrm>
            <a:off x="228600" y="1143000"/>
            <a:ext cx="8839200" cy="5334000"/>
          </a:xfrm>
        </p:spPr>
        <p:txBody>
          <a:bodyPr rtlCol="0">
            <a:normAutofit/>
          </a:bodyPr>
          <a:lstStyle/>
          <a:p>
            <a:pPr marL="233363" indent="-233363" eaLnBrk="1" fontAlgn="auto" hangingPunct="1">
              <a:spcAft>
                <a:spcPts val="0"/>
              </a:spcAft>
              <a:defRPr/>
            </a:pPr>
            <a:r>
              <a:rPr lang="en-US" sz="2800" b="1" dirty="0">
                <a:solidFill>
                  <a:srgbClr val="C00000"/>
                </a:solidFill>
              </a:rPr>
              <a:t>Content objective: </a:t>
            </a:r>
            <a:r>
              <a:rPr lang="en-US" sz="2800" dirty="0"/>
              <a:t>The student will identify the properties of an atom 8.8B.</a:t>
            </a:r>
          </a:p>
          <a:p>
            <a:pPr marL="233363" indent="-233363" eaLnBrk="1" fontAlgn="auto" hangingPunct="1">
              <a:spcAft>
                <a:spcPts val="0"/>
              </a:spcAft>
              <a:defRPr/>
            </a:pPr>
            <a:r>
              <a:rPr lang="en-US" sz="2800" b="1" dirty="0">
                <a:solidFill>
                  <a:srgbClr val="C00000"/>
                </a:solidFill>
              </a:rPr>
              <a:t>Language  Objective: </a:t>
            </a:r>
            <a:r>
              <a:rPr lang="en-US" sz="2800" dirty="0"/>
              <a:t>The student will know key vocabulary to discuss or write about atoms.</a:t>
            </a:r>
          </a:p>
          <a:p>
            <a:pPr marL="233363" indent="-233363" eaLnBrk="1" fontAlgn="auto" hangingPunct="1">
              <a:spcAft>
                <a:spcPts val="0"/>
              </a:spcAft>
              <a:defRPr/>
            </a:pPr>
            <a:r>
              <a:rPr lang="en-US" sz="2800" b="1" dirty="0">
                <a:solidFill>
                  <a:srgbClr val="1216AE"/>
                </a:solidFill>
              </a:rPr>
              <a:t>Language function</a:t>
            </a:r>
            <a:r>
              <a:rPr lang="en-US" sz="2800" b="1" dirty="0">
                <a:solidFill>
                  <a:srgbClr val="00B0F0"/>
                </a:solidFill>
              </a:rPr>
              <a:t>: </a:t>
            </a:r>
            <a:r>
              <a:rPr lang="en-US" sz="2800" dirty="0"/>
              <a:t>Summarize and paraphrase.</a:t>
            </a:r>
          </a:p>
          <a:p>
            <a:pPr marL="233363" indent="-233363" eaLnBrk="1" fontAlgn="auto" hangingPunct="1">
              <a:spcAft>
                <a:spcPts val="0"/>
              </a:spcAft>
              <a:defRPr/>
            </a:pPr>
            <a:r>
              <a:rPr lang="en-US" sz="2800" b="1" dirty="0">
                <a:solidFill>
                  <a:srgbClr val="1216AE"/>
                </a:solidFill>
              </a:rPr>
              <a:t>Language form: </a:t>
            </a:r>
            <a:r>
              <a:rPr lang="en-US" sz="2800" dirty="0"/>
              <a:t>Use singular/plural nouns.</a:t>
            </a:r>
          </a:p>
          <a:p>
            <a:pPr marL="233363" indent="-233363" eaLnBrk="1" fontAlgn="auto" hangingPunct="1">
              <a:spcAft>
                <a:spcPts val="0"/>
              </a:spcAft>
              <a:buFont typeface="Arial" pitchFamily="34" charset="0"/>
              <a:buNone/>
              <a:defRPr/>
            </a:pPr>
            <a:r>
              <a:rPr lang="en-US" sz="2800" dirty="0"/>
              <a:t>	-Use sentence stems like: The number of </a:t>
            </a:r>
            <a:r>
              <a:rPr lang="en-US" sz="2800" u="sng" dirty="0"/>
              <a:t>____</a:t>
            </a:r>
            <a:r>
              <a:rPr lang="en-US" sz="2800" dirty="0"/>
              <a:t>affect the properties of the atom.</a:t>
            </a:r>
          </a:p>
          <a:p>
            <a:pPr marL="233363" indent="-233363" eaLnBrk="1" fontAlgn="auto" hangingPunct="1">
              <a:spcAft>
                <a:spcPts val="0"/>
              </a:spcAft>
              <a:defRPr/>
            </a:pPr>
            <a:r>
              <a:rPr lang="en-US" sz="2800" b="1" dirty="0">
                <a:solidFill>
                  <a:srgbClr val="005C2A"/>
                </a:solidFill>
              </a:rPr>
              <a:t>Activities or strategies:  </a:t>
            </a:r>
            <a:r>
              <a:rPr lang="en-US" sz="2800" dirty="0"/>
              <a:t>Students create a semantic feature map in their journals to demonstrate their understanding of the features of the parts of the atom.</a:t>
            </a:r>
          </a:p>
          <a:p>
            <a:pPr eaLnBrk="1" fontAlgn="auto" hangingPunct="1">
              <a:spcAft>
                <a:spcPts val="0"/>
              </a:spcAft>
              <a:defRPr/>
            </a:pPr>
            <a:endParaRPr lang="en-US" dirty="0"/>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1026" name="Picture 2" descr="C:\Users\proerig\AppData\Local\Microsoft\Windows\Temporary Internet Files\Content.IE5\VU9HJAUN\MC900351971[1].wmf"/>
          <p:cNvPicPr>
            <a:picLocks noChangeAspect="1" noChangeArrowheads="1"/>
          </p:cNvPicPr>
          <p:nvPr/>
        </p:nvPicPr>
        <p:blipFill>
          <a:blip r:embed="rId3" cstate="print"/>
          <a:srcRect/>
          <a:stretch>
            <a:fillRect/>
          </a:stretch>
        </p:blipFill>
        <p:spPr bwMode="auto">
          <a:xfrm>
            <a:off x="7696200" y="1905000"/>
            <a:ext cx="992864" cy="1055252"/>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1143000"/>
          </a:xfrm>
        </p:spPr>
        <p:txBody>
          <a:bodyPr>
            <a:normAutofit/>
          </a:bodyPr>
          <a:lstStyle/>
          <a:p>
            <a:r>
              <a:rPr lang="en-US" sz="4000" b="1" dirty="0"/>
              <a:t>Lesson Plan Activity</a:t>
            </a: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3077" name="Picture 5" descr="C:\Users\proerig\AppData\Local\Microsoft\Windows\Temporary Internet Files\Content.IE5\5NMF34MK\MP900448646[1].jpg"/>
          <p:cNvPicPr>
            <a:picLocks noChangeAspect="1" noChangeArrowheads="1"/>
          </p:cNvPicPr>
          <p:nvPr/>
        </p:nvPicPr>
        <p:blipFill>
          <a:blip r:embed="rId3" cstate="print"/>
          <a:srcRect/>
          <a:stretch>
            <a:fillRect/>
          </a:stretch>
        </p:blipFill>
        <p:spPr bwMode="auto">
          <a:xfrm>
            <a:off x="2438400" y="2819400"/>
            <a:ext cx="4038600" cy="26924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sz="4000" b="1" dirty="0">
                <a:latin typeface="+mn-lt"/>
              </a:rPr>
              <a:t>“Think-Pair-Share” </a:t>
            </a:r>
            <a:br>
              <a:rPr lang="en-US" sz="4000" b="1" dirty="0">
                <a:latin typeface="+mn-lt"/>
              </a:rPr>
            </a:br>
            <a:r>
              <a:rPr lang="en-US" sz="4000" b="1" dirty="0">
                <a:latin typeface="+mn-lt"/>
                <a:cs typeface="Arial" pitchFamily="34" charset="0"/>
              </a:rPr>
              <a:t>Steps to Integrate Language Objectives</a:t>
            </a:r>
            <a:endParaRPr lang="en-US" sz="4000" b="1" dirty="0">
              <a:latin typeface="+mn-lt"/>
            </a:endParaRPr>
          </a:p>
        </p:txBody>
      </p:sp>
      <p:sp>
        <p:nvSpPr>
          <p:cNvPr id="3" name="Content Placeholder 2"/>
          <p:cNvSpPr>
            <a:spLocks noGrp="1"/>
          </p:cNvSpPr>
          <p:nvPr>
            <p:ph idx="1"/>
          </p:nvPr>
        </p:nvSpPr>
        <p:spPr>
          <a:xfrm>
            <a:off x="457200" y="1722437"/>
            <a:ext cx="8382000" cy="4525963"/>
          </a:xfrm>
        </p:spPr>
        <p:txBody>
          <a:bodyPr/>
          <a:lstStyle/>
          <a:p>
            <a:r>
              <a:rPr lang="en-US" sz="2800" dirty="0"/>
              <a:t>Use the Linguistic Accommodations Planning Tool</a:t>
            </a:r>
          </a:p>
          <a:p>
            <a:endParaRPr lang="en-US" sz="2000" dirty="0"/>
          </a:p>
          <a:p>
            <a:r>
              <a:rPr lang="en-US" sz="2800" dirty="0"/>
              <a:t>ELPS Lesson Plan Example: </a:t>
            </a:r>
            <a:r>
              <a:rPr lang="en-US" sz="2800" b="1" i="1" dirty="0"/>
              <a:t>Conductors and insulators.</a:t>
            </a:r>
          </a:p>
          <a:p>
            <a:endParaRPr lang="en-US" sz="2000" b="1" i="1" dirty="0"/>
          </a:p>
          <a:p>
            <a:r>
              <a:rPr lang="en-US" sz="2800" dirty="0"/>
              <a:t>In pairs, select a </a:t>
            </a:r>
            <a:r>
              <a:rPr lang="en-US" sz="2800" b="1" u="sng" dirty="0"/>
              <a:t>language proficiency level </a:t>
            </a:r>
            <a:r>
              <a:rPr lang="en-US" sz="2800" dirty="0"/>
              <a:t>(beginner, or intermediate).</a:t>
            </a:r>
          </a:p>
          <a:p>
            <a:endParaRPr lang="en-US" sz="2000" dirty="0"/>
          </a:p>
          <a:p>
            <a:r>
              <a:rPr lang="en-US" sz="2800" dirty="0"/>
              <a:t>Review the lesson with a partner and select the lesson’s academic vocabulary (highlight it). </a:t>
            </a:r>
          </a:p>
          <a:p>
            <a:endParaRPr lang="en-US" sz="2800" dirty="0"/>
          </a:p>
        </p:txBody>
      </p:sp>
      <p:sp>
        <p:nvSpPr>
          <p:cNvPr id="4" name="Footer Placeholder 3"/>
          <p:cNvSpPr>
            <a:spLocks noGrp="1"/>
          </p:cNvSpPr>
          <p:nvPr>
            <p:ph type="ftr" sz="quarter" idx="3"/>
          </p:nvPr>
        </p:nvSpPr>
        <p:spPr>
          <a:xfrm>
            <a:off x="3276600" y="6477000"/>
            <a:ext cx="2743200" cy="381000"/>
          </a:xfrm>
        </p:spPr>
        <p:txBody>
          <a:bodyPr/>
          <a:lstStyle/>
          <a:p>
            <a:r>
              <a:rPr lang="en-US" dirty="0"/>
              <a:t>Division of Instructional Support</a:t>
            </a:r>
          </a:p>
        </p:txBody>
      </p:sp>
      <p:sp>
        <p:nvSpPr>
          <p:cNvPr id="6" name="Slide Number Placeholder 5"/>
          <p:cNvSpPr>
            <a:spLocks noGrp="1"/>
          </p:cNvSpPr>
          <p:nvPr>
            <p:ph type="sldNum" sz="quarter" idx="12"/>
          </p:nvPr>
        </p:nvSpPr>
        <p:spPr/>
        <p:txBody>
          <a:bodyPr/>
          <a:lstStyle/>
          <a:p>
            <a:endParaRPr lang="en-US" dirty="0"/>
          </a:p>
        </p:txBody>
      </p:sp>
      <p:pic>
        <p:nvPicPr>
          <p:cNvPr id="7" name="Picture 2" descr="C:\Users\proerig\AppData\Local\Microsoft\Windows\Temporary Internet Files\Content.IE5\20K1ZR67\MP900448671[1].jpg"/>
          <p:cNvPicPr>
            <a:picLocks noChangeAspect="1" noChangeArrowheads="1"/>
          </p:cNvPicPr>
          <p:nvPr/>
        </p:nvPicPr>
        <p:blipFill>
          <a:blip r:embed="rId3" cstate="print"/>
          <a:srcRect/>
          <a:stretch>
            <a:fillRect/>
          </a:stretch>
        </p:blipFill>
        <p:spPr bwMode="auto">
          <a:xfrm>
            <a:off x="7239000" y="5410200"/>
            <a:ext cx="1010871" cy="9906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lstStyle/>
          <a:p>
            <a:r>
              <a:rPr lang="en-US" sz="4000" b="1" dirty="0"/>
              <a:t>Degrees of Linguistic Accommodations in Planning Instruction </a:t>
            </a:r>
          </a:p>
        </p:txBody>
      </p:sp>
      <p:sp>
        <p:nvSpPr>
          <p:cNvPr id="3" name="Content Placeholder 2"/>
          <p:cNvSpPr>
            <a:spLocks noGrp="1"/>
          </p:cNvSpPr>
          <p:nvPr>
            <p:ph idx="1"/>
          </p:nvPr>
        </p:nvSpPr>
        <p:spPr>
          <a:xfrm>
            <a:off x="457200" y="1600200"/>
            <a:ext cx="8382000" cy="4297363"/>
          </a:xfrm>
        </p:spPr>
        <p:txBody>
          <a:bodyPr/>
          <a:lstStyle/>
          <a:p>
            <a:r>
              <a:rPr lang="en-US" sz="2800" dirty="0"/>
              <a:t>Use the Linguistic Accommodations Planning Tool</a:t>
            </a:r>
          </a:p>
          <a:p>
            <a:endParaRPr lang="en-US" sz="2800" dirty="0"/>
          </a:p>
          <a:p>
            <a:r>
              <a:rPr lang="en-US" sz="2800" dirty="0"/>
              <a:t>ELPS Lesson Plan Example: </a:t>
            </a:r>
            <a:r>
              <a:rPr lang="en-US" sz="2800" b="1" i="1" dirty="0"/>
              <a:t>Conductors and insulators.</a:t>
            </a:r>
          </a:p>
          <a:p>
            <a:endParaRPr lang="en-US" sz="2800" dirty="0"/>
          </a:p>
          <a:p>
            <a:r>
              <a:rPr lang="en-US" sz="2800" dirty="0"/>
              <a:t>Write four accommodations to support a Beginning or Intermediate student</a:t>
            </a:r>
          </a:p>
          <a:p>
            <a:r>
              <a:rPr lang="en-US" sz="2800" dirty="0"/>
              <a:t>Use your tool to select examples of </a:t>
            </a:r>
            <a:r>
              <a:rPr lang="en-US" sz="2800" u="sng" dirty="0"/>
              <a:t>classroom activities and teacher suppor</a:t>
            </a:r>
            <a:r>
              <a:rPr lang="en-US" sz="2800" dirty="0"/>
              <a:t>t pp.22-25.</a:t>
            </a:r>
          </a:p>
          <a:p>
            <a:endParaRPr lang="en-US" sz="2800" dirty="0"/>
          </a:p>
          <a:p>
            <a:r>
              <a:rPr lang="en-US" sz="2800" dirty="0"/>
              <a:t>Share out.</a:t>
            </a:r>
          </a:p>
          <a:p>
            <a:endParaRPr lang="en-US" sz="2800" dirty="0"/>
          </a:p>
        </p:txBody>
      </p:sp>
      <p:sp>
        <p:nvSpPr>
          <p:cNvPr id="4" name="Footer Placeholder 3"/>
          <p:cNvSpPr>
            <a:spLocks noGrp="1"/>
          </p:cNvSpPr>
          <p:nvPr>
            <p:ph type="ftr" sz="quarter" idx="3"/>
          </p:nvPr>
        </p:nvSpPr>
        <p:spPr>
          <a:xfrm>
            <a:off x="3276600" y="6477000"/>
            <a:ext cx="2743200" cy="381000"/>
          </a:xfrm>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4"/>
          <p:cNvSpPr>
            <a:spLocks noGrp="1"/>
          </p:cNvSpPr>
          <p:nvPr>
            <p:ph type="title"/>
          </p:nvPr>
        </p:nvSpPr>
        <p:spPr>
          <a:xfrm>
            <a:off x="228600" y="304800"/>
            <a:ext cx="8839200" cy="1143000"/>
          </a:xfrm>
        </p:spPr>
        <p:txBody>
          <a:bodyPr rtlCol="0">
            <a:noAutofit/>
          </a:bodyPr>
          <a:lstStyle/>
          <a:p>
            <a:pPr eaLnBrk="1" fontAlgn="auto" hangingPunct="1">
              <a:spcAft>
                <a:spcPts val="0"/>
              </a:spcAft>
              <a:defRPr/>
            </a:pPr>
            <a:r>
              <a:rPr lang="en-US" sz="4000" b="1" dirty="0"/>
              <a:t>“Think-Pair-Share” </a:t>
            </a:r>
            <a:br>
              <a:rPr lang="en-US" sz="4000" b="1" dirty="0"/>
            </a:br>
            <a:r>
              <a:rPr lang="en-US" sz="4000" b="1" dirty="0">
                <a:cs typeface="Arial" pitchFamily="34" charset="0"/>
              </a:rPr>
              <a:t>Steps to Integrate Language Objectives</a:t>
            </a:r>
            <a:endParaRPr lang="en-US" sz="4000" b="1" dirty="0"/>
          </a:p>
        </p:txBody>
      </p:sp>
      <p:sp>
        <p:nvSpPr>
          <p:cNvPr id="114690" name="Content Placeholder 5"/>
          <p:cNvSpPr>
            <a:spLocks noGrp="1"/>
          </p:cNvSpPr>
          <p:nvPr>
            <p:ph idx="1"/>
          </p:nvPr>
        </p:nvSpPr>
        <p:spPr>
          <a:xfrm>
            <a:off x="381000" y="1524000"/>
            <a:ext cx="8382000" cy="4724400"/>
          </a:xfrm>
        </p:spPr>
        <p:txBody>
          <a:bodyPr/>
          <a:lstStyle/>
          <a:p>
            <a:pPr marL="349250" indent="-349250" eaLnBrk="1" hangingPunct="1">
              <a:buFont typeface="Calibri" pitchFamily="34" charset="0"/>
              <a:buAutoNum type="arabicPeriod"/>
            </a:pPr>
            <a:endParaRPr lang="en-US" sz="1000" dirty="0"/>
          </a:p>
          <a:p>
            <a:pPr marL="349250" indent="-349250">
              <a:buFont typeface="Calibri" pitchFamily="34" charset="0"/>
              <a:buAutoNum type="arabicPeriod"/>
            </a:pPr>
            <a:endParaRPr lang="en-US" sz="1000" dirty="0"/>
          </a:p>
          <a:p>
            <a:pPr marL="349250" indent="-349250">
              <a:buFont typeface="Calibri" pitchFamily="34" charset="0"/>
              <a:buAutoNum type="arabicPeriod"/>
            </a:pPr>
            <a:r>
              <a:rPr lang="en-US" sz="2800" dirty="0"/>
              <a:t>Based on</a:t>
            </a:r>
            <a:r>
              <a:rPr lang="en-US" sz="2800" b="1" dirty="0">
                <a:solidFill>
                  <a:srgbClr val="C00000"/>
                </a:solidFill>
              </a:rPr>
              <a:t> </a:t>
            </a:r>
            <a:r>
              <a:rPr lang="en-US" sz="2800" b="1" u="sng" dirty="0">
                <a:solidFill>
                  <a:srgbClr val="C00000"/>
                </a:solidFill>
              </a:rPr>
              <a:t>WHAT</a:t>
            </a:r>
            <a:r>
              <a:rPr lang="en-US" sz="2800" dirty="0"/>
              <a:t> the content objective is, determine what language will the student need to discuss, read, or write about the topic. Use the ELPS, and write a language objective.</a:t>
            </a:r>
          </a:p>
          <a:p>
            <a:pPr marL="349250" indent="-349250">
              <a:buFont typeface="Calibri" pitchFamily="34" charset="0"/>
              <a:buAutoNum type="arabicPeriod"/>
            </a:pPr>
            <a:endParaRPr lang="en-US" sz="2800" dirty="0"/>
          </a:p>
          <a:p>
            <a:pPr marL="349250" indent="-349250">
              <a:buFont typeface="Calibri" pitchFamily="34" charset="0"/>
              <a:buAutoNum type="arabicPeriod"/>
            </a:pPr>
            <a:r>
              <a:rPr lang="en-US" sz="2800" dirty="0"/>
              <a:t>In pairs, use the lesson to identify what students will </a:t>
            </a:r>
            <a:r>
              <a:rPr lang="en-US" sz="2800" b="1" u="sng" dirty="0">
                <a:solidFill>
                  <a:srgbClr val="00B050"/>
                </a:solidFill>
              </a:rPr>
              <a:t>DO</a:t>
            </a:r>
            <a:r>
              <a:rPr lang="en-US" sz="2800" dirty="0"/>
              <a:t> with the language skills and grammatical structures.</a:t>
            </a:r>
          </a:p>
          <a:p>
            <a:pPr marL="349250" indent="-349250">
              <a:buFont typeface="Calibri" pitchFamily="34" charset="0"/>
              <a:buAutoNum type="arabicPeriod"/>
            </a:pPr>
            <a:endParaRPr lang="en-US" sz="2800" b="1" u="sng" dirty="0"/>
          </a:p>
        </p:txBody>
      </p:sp>
      <p:sp>
        <p:nvSpPr>
          <p:cNvPr id="114691" name="TextBox 3"/>
          <p:cNvSpPr txBox="1">
            <a:spLocks noChangeArrowheads="1"/>
          </p:cNvSpPr>
          <p:nvPr/>
        </p:nvSpPr>
        <p:spPr bwMode="auto">
          <a:xfrm>
            <a:off x="152400" y="6019800"/>
            <a:ext cx="8839200" cy="461962"/>
          </a:xfrm>
          <a:prstGeom prst="rect">
            <a:avLst/>
          </a:prstGeom>
          <a:noFill/>
          <a:ln w="9525">
            <a:noFill/>
            <a:miter lim="800000"/>
            <a:headEnd/>
            <a:tailEnd/>
          </a:ln>
        </p:spPr>
        <p:txBody>
          <a:bodyPr>
            <a:spAutoFit/>
          </a:bodyPr>
          <a:lstStyle/>
          <a:p>
            <a:pPr algn="ctr"/>
            <a:r>
              <a:rPr lang="en-US" sz="1200" dirty="0"/>
              <a:t>Adapted from: “Strategies for ELLs in Secondary Science (Days 3&amp;4), Texas Comprehensive Center at the Southwest Educational Development laboratory, April 11-13, 2007.</a:t>
            </a:r>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pic>
        <p:nvPicPr>
          <p:cNvPr id="8" name="Picture 2" descr="C:\Users\proerig\AppData\Local\Microsoft\Windows\Temporary Internet Files\Content.IE5\20K1ZR67\MP900448671[1].jpg"/>
          <p:cNvPicPr>
            <a:picLocks noChangeAspect="1" noChangeArrowheads="1"/>
          </p:cNvPicPr>
          <p:nvPr/>
        </p:nvPicPr>
        <p:blipFill>
          <a:blip r:embed="rId3" cstate="print"/>
          <a:srcRect/>
          <a:stretch>
            <a:fillRect/>
          </a:stretch>
        </p:blipFill>
        <p:spPr bwMode="auto">
          <a:xfrm>
            <a:off x="7391400" y="5029200"/>
            <a:ext cx="1010871" cy="9906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381000" y="152400"/>
            <a:ext cx="8458200" cy="1143000"/>
          </a:xfrm>
        </p:spPr>
        <p:txBody>
          <a:bodyPr/>
          <a:lstStyle/>
          <a:p>
            <a:pPr marL="342900" indent="-342900" eaLnBrk="1" hangingPunct="1"/>
            <a:r>
              <a:rPr lang="en-US" sz="4000" b="1" dirty="0">
                <a:cs typeface="Arial" pitchFamily="34" charset="0"/>
              </a:rPr>
              <a:t>“Think-Pair-Write”</a:t>
            </a:r>
            <a:endParaRPr lang="en-US" sz="4000" b="1" dirty="0"/>
          </a:p>
        </p:txBody>
      </p:sp>
      <p:sp>
        <p:nvSpPr>
          <p:cNvPr id="3" name="Content Placeholder 2"/>
          <p:cNvSpPr>
            <a:spLocks noGrp="1"/>
          </p:cNvSpPr>
          <p:nvPr>
            <p:ph idx="1"/>
          </p:nvPr>
        </p:nvSpPr>
        <p:spPr>
          <a:xfrm>
            <a:off x="533400" y="1219200"/>
            <a:ext cx="8229600" cy="4648200"/>
          </a:xfrm>
        </p:spPr>
        <p:txBody>
          <a:bodyPr rtlCol="0">
            <a:normAutofit/>
          </a:bodyPr>
          <a:lstStyle/>
          <a:p>
            <a:pPr marL="350838" indent="-350838" eaLnBrk="1" fontAlgn="auto" hangingPunct="1">
              <a:spcAft>
                <a:spcPts val="0"/>
              </a:spcAft>
              <a:buFont typeface="Arial" pitchFamily="34" charset="0"/>
              <a:buNone/>
              <a:defRPr/>
            </a:pPr>
            <a:r>
              <a:rPr lang="en-US" sz="3000" dirty="0"/>
              <a:t>5. Write </a:t>
            </a:r>
            <a:r>
              <a:rPr lang="en-US" sz="3000" b="1" u="sng" dirty="0">
                <a:solidFill>
                  <a:srgbClr val="00B0F0"/>
                </a:solidFill>
              </a:rPr>
              <a:t>HOW</a:t>
            </a:r>
            <a:r>
              <a:rPr lang="en-US" sz="3000" dirty="0"/>
              <a:t> will students demonstrate their understanding of the content, and what language will be embedded in the assignment? </a:t>
            </a:r>
          </a:p>
          <a:p>
            <a:pPr marL="350838" indent="-350838" eaLnBrk="1" fontAlgn="auto" hangingPunct="1">
              <a:spcAft>
                <a:spcPts val="0"/>
              </a:spcAft>
              <a:buFont typeface="Arial" pitchFamily="34" charset="0"/>
              <a:buNone/>
              <a:defRPr/>
            </a:pPr>
            <a:endParaRPr lang="en-US" sz="2000" dirty="0"/>
          </a:p>
          <a:p>
            <a:pPr marL="350838" indent="-350838" eaLnBrk="1" fontAlgn="auto" hangingPunct="1">
              <a:spcAft>
                <a:spcPts val="0"/>
              </a:spcAft>
              <a:buFont typeface="Arial" pitchFamily="34" charset="0"/>
              <a:buNone/>
              <a:defRPr/>
            </a:pPr>
            <a:r>
              <a:rPr lang="en-US" sz="3000" b="1" dirty="0"/>
              <a:t>	</a:t>
            </a:r>
            <a:r>
              <a:rPr lang="en-US" sz="3000" dirty="0"/>
              <a:t> </a:t>
            </a:r>
            <a:r>
              <a:rPr lang="en-US" sz="3000" b="1" dirty="0"/>
              <a:t>*</a:t>
            </a:r>
            <a:r>
              <a:rPr lang="en-US" sz="3000" dirty="0"/>
              <a:t> What other </a:t>
            </a:r>
            <a:r>
              <a:rPr lang="en-US" sz="3000" b="1" dirty="0"/>
              <a:t>materials/resources </a:t>
            </a:r>
            <a:r>
              <a:rPr lang="en-US" sz="3000" dirty="0"/>
              <a:t>will make</a:t>
            </a:r>
            <a:r>
              <a:rPr lang="en-US" sz="3000" b="1" dirty="0"/>
              <a:t> </a:t>
            </a:r>
            <a:r>
              <a:rPr lang="en-US" sz="3000" b="1" u="sng" dirty="0"/>
              <a:t>content comprehensible</a:t>
            </a:r>
            <a:r>
              <a:rPr lang="en-US" sz="3000" dirty="0"/>
              <a:t> for your ELL students?</a:t>
            </a:r>
            <a:endParaRPr lang="en-US" sz="3000" b="1" dirty="0"/>
          </a:p>
          <a:p>
            <a:pPr marL="350838" indent="-350838" eaLnBrk="1" fontAlgn="auto" hangingPunct="1">
              <a:spcAft>
                <a:spcPts val="0"/>
              </a:spcAft>
              <a:buFont typeface="Arial" pitchFamily="34" charset="0"/>
              <a:buNone/>
              <a:defRPr/>
            </a:pPr>
            <a:endParaRPr lang="en-US" sz="1200" b="1" u="sng" dirty="0"/>
          </a:p>
          <a:p>
            <a:pPr marL="350838" indent="-350838" eaLnBrk="1" fontAlgn="auto" hangingPunct="1">
              <a:spcAft>
                <a:spcPts val="0"/>
              </a:spcAft>
              <a:buFont typeface="Arial" pitchFamily="34" charset="0"/>
              <a:buNone/>
              <a:defRPr/>
            </a:pPr>
            <a:endParaRPr lang="en-US" sz="1200" b="1" u="sng" dirty="0"/>
          </a:p>
          <a:p>
            <a:pPr marL="350838" indent="-350838" eaLnBrk="1" fontAlgn="auto" hangingPunct="1">
              <a:spcAft>
                <a:spcPts val="0"/>
              </a:spcAft>
              <a:buFont typeface="Arial" pitchFamily="34" charset="0"/>
              <a:buNone/>
              <a:defRPr/>
            </a:pPr>
            <a:r>
              <a:rPr lang="en-US" sz="3000" dirty="0"/>
              <a:t>6.</a:t>
            </a:r>
            <a:r>
              <a:rPr lang="en-US" sz="3000" b="1" dirty="0"/>
              <a:t>	</a:t>
            </a:r>
            <a:r>
              <a:rPr lang="en-US" sz="3000" dirty="0"/>
              <a:t>Find a partner from another table and share.</a:t>
            </a:r>
            <a:endParaRPr lang="en-US" dirty="0"/>
          </a:p>
        </p:txBody>
      </p:sp>
      <p:sp>
        <p:nvSpPr>
          <p:cNvPr id="116739" name="TextBox 3"/>
          <p:cNvSpPr txBox="1">
            <a:spLocks noChangeArrowheads="1"/>
          </p:cNvSpPr>
          <p:nvPr/>
        </p:nvSpPr>
        <p:spPr bwMode="auto">
          <a:xfrm>
            <a:off x="762000" y="6096000"/>
            <a:ext cx="7924800" cy="461962"/>
          </a:xfrm>
          <a:prstGeom prst="rect">
            <a:avLst/>
          </a:prstGeom>
          <a:noFill/>
          <a:ln w="9525">
            <a:noFill/>
            <a:miter lim="800000"/>
            <a:headEnd/>
            <a:tailEnd/>
          </a:ln>
        </p:spPr>
        <p:txBody>
          <a:bodyPr wrap="square">
            <a:spAutoFit/>
          </a:bodyPr>
          <a:lstStyle/>
          <a:p>
            <a:pPr algn="ctr"/>
            <a:r>
              <a:rPr lang="en-US" sz="1200" dirty="0"/>
              <a:t>Adapted from: “Strategies for ELLs in Secondary Science (Days 3&amp;4), Texas Comprehensive Center at the Southwest Educational Development laboratory, April 11-13, 2007.</a:t>
            </a:r>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pic>
        <p:nvPicPr>
          <p:cNvPr id="8" name="Picture 2" descr="C:\Users\proerig\AppData\Local\Microsoft\Windows\Temporary Internet Files\Content.IE5\20K1ZR67\MP900448671[1].jpg"/>
          <p:cNvPicPr>
            <a:picLocks noChangeAspect="1" noChangeArrowheads="1"/>
          </p:cNvPicPr>
          <p:nvPr/>
        </p:nvPicPr>
        <p:blipFill>
          <a:blip r:embed="rId3" cstate="print"/>
          <a:srcRect/>
          <a:stretch>
            <a:fillRect/>
          </a:stretch>
        </p:blipFill>
        <p:spPr bwMode="auto">
          <a:xfrm>
            <a:off x="7696200" y="5029200"/>
            <a:ext cx="1010871" cy="9906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07975"/>
            <a:ext cx="8229600" cy="1139825"/>
          </a:xfrm>
        </p:spPr>
        <p:txBody>
          <a:bodyPr>
            <a:normAutofit/>
          </a:bodyPr>
          <a:lstStyle/>
          <a:p>
            <a:pPr eaLnBrk="1" hangingPunct="1">
              <a:defRPr/>
            </a:pPr>
            <a:r>
              <a:rPr lang="en-US" sz="4000" b="1" dirty="0">
                <a:latin typeface="+mn-lt"/>
                <a:cs typeface="Arial" pitchFamily="34" charset="0"/>
              </a:rPr>
              <a:t>Remember: Language Objectives…</a:t>
            </a:r>
          </a:p>
        </p:txBody>
      </p:sp>
      <p:sp>
        <p:nvSpPr>
          <p:cNvPr id="45059" name="Rectangle 3"/>
          <p:cNvSpPr>
            <a:spLocks noGrp="1" noChangeArrowheads="1"/>
          </p:cNvSpPr>
          <p:nvPr>
            <p:ph type="body" idx="1"/>
          </p:nvPr>
        </p:nvSpPr>
        <p:spPr>
          <a:xfrm>
            <a:off x="228600" y="1447800"/>
            <a:ext cx="8610600" cy="4525963"/>
          </a:xfrm>
        </p:spPr>
        <p:txBody>
          <a:bodyPr>
            <a:normAutofit/>
          </a:bodyPr>
          <a:lstStyle/>
          <a:p>
            <a:pPr eaLnBrk="1" hangingPunct="1">
              <a:defRPr/>
            </a:pPr>
            <a:r>
              <a:rPr lang="en-US" dirty="0"/>
              <a:t>Are</a:t>
            </a:r>
            <a:r>
              <a:rPr lang="en-US" dirty="0">
                <a:solidFill>
                  <a:srgbClr val="0000CC"/>
                </a:solidFill>
              </a:rPr>
              <a:t> </a:t>
            </a:r>
            <a:r>
              <a:rPr lang="en-US" b="1" i="1" dirty="0">
                <a:solidFill>
                  <a:srgbClr val="0000FF"/>
                </a:solidFill>
                <a:effectLst>
                  <a:outerShdw blurRad="38100" dist="38100" dir="2700000" algn="tl">
                    <a:srgbClr val="000000">
                      <a:alpha val="43137"/>
                    </a:srgbClr>
                  </a:outerShdw>
                </a:effectLst>
              </a:rPr>
              <a:t>Posted</a:t>
            </a:r>
            <a:r>
              <a:rPr lang="en-US" b="1" i="1" dirty="0">
                <a:solidFill>
                  <a:srgbClr val="000099"/>
                </a:solidFill>
                <a:effectLst>
                  <a:outerShdw blurRad="38100" dist="38100" dir="2700000" algn="tl">
                    <a:srgbClr val="000000">
                      <a:alpha val="43137"/>
                    </a:srgbClr>
                  </a:outerShdw>
                </a:effectLst>
              </a:rPr>
              <a:t> </a:t>
            </a:r>
            <a:r>
              <a:rPr lang="en-US" dirty="0"/>
              <a:t>for students to see and refer back to.</a:t>
            </a:r>
          </a:p>
          <a:p>
            <a:pPr eaLnBrk="1" hangingPunct="1">
              <a:defRPr/>
            </a:pPr>
            <a:endParaRPr lang="en-US" dirty="0"/>
          </a:p>
          <a:p>
            <a:pPr eaLnBrk="1" hangingPunct="1">
              <a:defRPr/>
            </a:pPr>
            <a:r>
              <a:rPr lang="en-US" dirty="0"/>
              <a:t>Are </a:t>
            </a:r>
            <a:r>
              <a:rPr lang="en-US" b="1" i="1" dirty="0">
                <a:solidFill>
                  <a:srgbClr val="C00000"/>
                </a:solidFill>
                <a:effectLst>
                  <a:outerShdw blurRad="38100" dist="38100" dir="2700000" algn="tl">
                    <a:srgbClr val="000000"/>
                  </a:outerShdw>
                </a:effectLst>
              </a:rPr>
              <a:t>dictated by the </a:t>
            </a:r>
            <a:r>
              <a:rPr lang="en-US" b="1" i="1" u="sng" dirty="0">
                <a:solidFill>
                  <a:srgbClr val="C00000"/>
                </a:solidFill>
                <a:effectLst>
                  <a:outerShdw blurRad="38100" dist="38100" dir="2700000" algn="tl">
                    <a:srgbClr val="000000"/>
                  </a:outerShdw>
                </a:effectLst>
              </a:rPr>
              <a:t>content</a:t>
            </a:r>
            <a:r>
              <a:rPr lang="en-US" u="sng" dirty="0"/>
              <a:t> </a:t>
            </a:r>
            <a:r>
              <a:rPr lang="en-US" dirty="0"/>
              <a:t>of the lesson:</a:t>
            </a:r>
          </a:p>
          <a:p>
            <a:pPr lvl="1" eaLnBrk="1" hangingPunct="1">
              <a:defRPr/>
            </a:pPr>
            <a:r>
              <a:rPr lang="en-US" dirty="0"/>
              <a:t>What do students need to do with language in order to achieve the content objectives?</a:t>
            </a:r>
          </a:p>
          <a:p>
            <a:pPr lvl="1" eaLnBrk="1" hangingPunct="1">
              <a:defRPr/>
            </a:pPr>
            <a:r>
              <a:rPr lang="en-US" dirty="0"/>
              <a:t>What opportunities for language development exist within the lesson?</a:t>
            </a:r>
          </a:p>
          <a:p>
            <a:pPr lvl="1" eaLnBrk="1" hangingPunct="1">
              <a:buNone/>
              <a:defRPr/>
            </a:pPr>
            <a:endParaRPr lang="en-US" dirty="0"/>
          </a:p>
          <a:p>
            <a:pPr lvl="1" eaLnBrk="1" hangingPunct="1">
              <a:defRPr/>
            </a:pPr>
            <a:endParaRPr lang="en-US" dirty="0"/>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pic>
        <p:nvPicPr>
          <p:cNvPr id="10245" name="Picture 5" descr="C:\Users\proerig\AppData\Local\Microsoft\Windows\Temporary Internet Files\Content.IE5\WSF6QOUK\MP900385588[1].jpg"/>
          <p:cNvPicPr>
            <a:picLocks noChangeAspect="1" noChangeArrowheads="1"/>
          </p:cNvPicPr>
          <p:nvPr/>
        </p:nvPicPr>
        <p:blipFill>
          <a:blip r:embed="rId3" cstate="print"/>
          <a:srcRect/>
          <a:stretch>
            <a:fillRect/>
          </a:stretch>
        </p:blipFill>
        <p:spPr bwMode="auto">
          <a:xfrm>
            <a:off x="6019800" y="4724400"/>
            <a:ext cx="1219200" cy="1706880"/>
          </a:xfrm>
          <a:prstGeom prst="rect">
            <a:avLst/>
          </a:prstGeom>
          <a:noFill/>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Inside-Outside </a:t>
            </a:r>
            <a:br>
              <a:rPr lang="en-US" sz="4000" b="1" dirty="0"/>
            </a:br>
            <a:r>
              <a:rPr lang="en-US" sz="4000" b="1" dirty="0"/>
              <a:t>Points to Remember</a:t>
            </a:r>
          </a:p>
        </p:txBody>
      </p:sp>
      <p:sp>
        <p:nvSpPr>
          <p:cNvPr id="4" name="Slide Number Placeholder 3"/>
          <p:cNvSpPr>
            <a:spLocks noGrp="1"/>
          </p:cNvSpPr>
          <p:nvPr>
            <p:ph type="sldNum" sz="quarter" idx="12"/>
          </p:nvPr>
        </p:nvSpPr>
        <p:spPr/>
        <p:txBody>
          <a:bodyPr/>
          <a:lstStyle/>
          <a:p>
            <a:endParaRPr lang="en-US" dirty="0"/>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pic>
        <p:nvPicPr>
          <p:cNvPr id="4098" name="Picture 2" descr="C:\Users\proerig\AppData\Local\Microsoft\Windows\Temporary Internet Files\Content.IE5\VU9HJAUN\MP900439265[1].jpg"/>
          <p:cNvPicPr>
            <a:picLocks noChangeAspect="1" noChangeArrowheads="1"/>
          </p:cNvPicPr>
          <p:nvPr/>
        </p:nvPicPr>
        <p:blipFill>
          <a:blip r:embed="rId3" cstate="print"/>
          <a:srcRect l="7526" t="13746" r="8220" b="12322"/>
          <a:stretch>
            <a:fillRect/>
          </a:stretch>
        </p:blipFill>
        <p:spPr bwMode="auto">
          <a:xfrm>
            <a:off x="1295400" y="1905000"/>
            <a:ext cx="6248400" cy="4114800"/>
          </a:xfrm>
          <a:prstGeom prst="rect">
            <a:avLst/>
          </a:prstGeom>
          <a:noFill/>
        </p:spPr>
      </p:pic>
      <p:pic>
        <p:nvPicPr>
          <p:cNvPr id="6" name="Picture 6" descr="C:\Users\proerig\AppData\Local\Microsoft\Windows\Temporary Internet Files\Content.IE5\AS2R179T\MP900387691[1].jpg"/>
          <p:cNvPicPr>
            <a:picLocks noGrp="1" noChangeAspect="1" noChangeArrowheads="1"/>
          </p:cNvPicPr>
          <p:nvPr>
            <p:ph idx="1"/>
          </p:nvPr>
        </p:nvPicPr>
        <p:blipFill>
          <a:blip r:embed="rId4" cstate="print"/>
          <a:srcRect t="21463" b="20204"/>
          <a:stretch>
            <a:fillRect/>
          </a:stretch>
        </p:blipFill>
        <p:spPr bwMode="auto">
          <a:xfrm>
            <a:off x="3505200" y="3124200"/>
            <a:ext cx="1863634" cy="1524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 y="304800"/>
            <a:ext cx="8763000" cy="1470025"/>
          </a:xfrm>
        </p:spPr>
        <p:txBody>
          <a:bodyPr>
            <a:normAutofit/>
          </a:bodyPr>
          <a:lstStyle/>
          <a:p>
            <a:r>
              <a:rPr lang="en-US" sz="4000" b="1" dirty="0"/>
              <a:t>Points to Remember </a:t>
            </a:r>
            <a:br>
              <a:rPr lang="en-US" sz="4000" b="1" dirty="0"/>
            </a:br>
            <a:r>
              <a:rPr lang="en-US" sz="4000" b="1" dirty="0"/>
              <a:t>When Writing Language Objectives</a:t>
            </a:r>
          </a:p>
        </p:txBody>
      </p:sp>
      <p:sp>
        <p:nvSpPr>
          <p:cNvPr id="6" name="Subtitle 5"/>
          <p:cNvSpPr>
            <a:spLocks noGrp="1"/>
          </p:cNvSpPr>
          <p:nvPr>
            <p:ph type="subTitle" idx="1"/>
          </p:nvPr>
        </p:nvSpPr>
        <p:spPr>
          <a:xfrm>
            <a:off x="457200" y="2057400"/>
            <a:ext cx="8153400" cy="3352800"/>
          </a:xfrm>
        </p:spPr>
        <p:txBody>
          <a:bodyPr>
            <a:normAutofit/>
          </a:bodyPr>
          <a:lstStyle/>
          <a:p>
            <a:pPr marL="349250" indent="-349250" algn="l">
              <a:buFont typeface="+mj-lt"/>
              <a:buAutoNum type="arabicPeriod"/>
            </a:pPr>
            <a:r>
              <a:rPr lang="en-US" dirty="0">
                <a:solidFill>
                  <a:schemeClr val="tx1"/>
                </a:solidFill>
              </a:rPr>
              <a:t>Determine </a:t>
            </a:r>
            <a:r>
              <a:rPr lang="en-US" b="1" dirty="0">
                <a:solidFill>
                  <a:schemeClr val="tx1"/>
                </a:solidFill>
              </a:rPr>
              <a:t>key technical vocabulary</a:t>
            </a:r>
            <a:r>
              <a:rPr lang="en-US" dirty="0">
                <a:solidFill>
                  <a:schemeClr val="tx1"/>
                </a:solidFill>
              </a:rPr>
              <a:t>, concepts words, and other words needed to read or write about the topic of the lesson (e.g., names of important people and places, processes, concepts, content specific, specialized terms).</a:t>
            </a:r>
          </a:p>
        </p:txBody>
      </p:sp>
      <p:sp>
        <p:nvSpPr>
          <p:cNvPr id="7" name="Footer Placeholder 6"/>
          <p:cNvSpPr>
            <a:spLocks noGrp="1"/>
          </p:cNvSpPr>
          <p:nvPr>
            <p:ph type="ftr" sz="quarter" idx="3"/>
          </p:nvPr>
        </p:nvSpPr>
        <p:spPr/>
        <p:txBody>
          <a:bodyPr/>
          <a:lstStyle/>
          <a:p>
            <a:r>
              <a:rPr lang="en-US"/>
              <a:t>Division of Instructional Support</a:t>
            </a:r>
            <a:endParaRPr lang="en-US" dirty="0"/>
          </a:p>
        </p:txBody>
      </p:sp>
      <p:sp>
        <p:nvSpPr>
          <p:cNvPr id="10" name="Slide Number Placeholder 9"/>
          <p:cNvSpPr>
            <a:spLocks noGrp="1"/>
          </p:cNvSpPr>
          <p:nvPr>
            <p:ph type="sldNum" sz="quarter" idx="12"/>
          </p:nvPr>
        </p:nvSpPr>
        <p:spPr/>
        <p:txBody>
          <a:bodyPr/>
          <a:lstStyle/>
          <a:p>
            <a:endParaRPr lang="en-US" dirty="0"/>
          </a:p>
        </p:txBody>
      </p:sp>
      <p:pic>
        <p:nvPicPr>
          <p:cNvPr id="5127" name="Picture 7" descr="C:\Users\proerig\AppData\Local\Microsoft\Windows\Temporary Internet Files\Content.IE5\AA2IRDTT\MP900289068[1].jpg"/>
          <p:cNvPicPr>
            <a:picLocks noChangeAspect="1" noChangeArrowheads="1"/>
          </p:cNvPicPr>
          <p:nvPr/>
        </p:nvPicPr>
        <p:blipFill>
          <a:blip r:embed="rId3" cstate="print"/>
          <a:srcRect t="8333" b="16667"/>
          <a:stretch>
            <a:fillRect/>
          </a:stretch>
        </p:blipFill>
        <p:spPr bwMode="auto">
          <a:xfrm>
            <a:off x="6553200" y="4667729"/>
            <a:ext cx="1676400" cy="180927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762000" y="228600"/>
            <a:ext cx="7543800" cy="1143000"/>
          </a:xfrm>
          <a:noFill/>
        </p:spPr>
        <p:txBody>
          <a:bodyPr>
            <a:normAutofit fontScale="90000"/>
          </a:bodyPr>
          <a:lstStyle/>
          <a:p>
            <a:pPr eaLnBrk="1" hangingPunct="1"/>
            <a:r>
              <a:rPr lang="en-US" sz="4000" b="1" dirty="0">
                <a:effectLst/>
                <a:cs typeface="Arial" pitchFamily="34" charset="0"/>
              </a:rPr>
              <a:t>ELPS Framework… Do You Know What </a:t>
            </a:r>
            <a:r>
              <a:rPr lang="en-US" sz="4000" b="1" dirty="0">
                <a:cs typeface="Arial" pitchFamily="34" charset="0"/>
              </a:rPr>
              <a:t>Should Be in Each</a:t>
            </a:r>
            <a:r>
              <a:rPr lang="en-US" sz="4000" b="1" dirty="0">
                <a:effectLst/>
                <a:cs typeface="Arial" pitchFamily="34" charset="0"/>
              </a:rPr>
              <a:t> </a:t>
            </a:r>
            <a:r>
              <a:rPr lang="en-US" sz="4000" b="1" dirty="0">
                <a:cs typeface="Arial" pitchFamily="34" charset="0"/>
              </a:rPr>
              <a:t>Quadrant</a:t>
            </a:r>
            <a:r>
              <a:rPr lang="en-US" sz="4000" b="1" dirty="0">
                <a:solidFill>
                  <a:schemeClr val="tx1"/>
                </a:solidFill>
                <a:effectLst/>
                <a:cs typeface="Arial" pitchFamily="34" charset="0"/>
              </a:rPr>
              <a:t>?</a:t>
            </a:r>
          </a:p>
        </p:txBody>
      </p:sp>
      <p:graphicFrame>
        <p:nvGraphicFramePr>
          <p:cNvPr id="5" name="Table 4"/>
          <p:cNvGraphicFramePr>
            <a:graphicFrameLocks noGrp="1"/>
          </p:cNvGraphicFramePr>
          <p:nvPr/>
        </p:nvGraphicFramePr>
        <p:xfrm>
          <a:off x="685800" y="1600200"/>
          <a:ext cx="8001000" cy="4343400"/>
        </p:xfrm>
        <a:graphic>
          <a:graphicData uri="http://schemas.openxmlformats.org/drawingml/2006/table">
            <a:tbl>
              <a:tblPr firstRow="1">
                <a:tableStyleId>{5DA37D80-6434-44D0-A028-1B22A696006F}</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2000835">
                <a:tc>
                  <a:txBody>
                    <a:bodyPr/>
                    <a:lstStyle/>
                    <a:p>
                      <a:pPr algn="l"/>
                      <a:r>
                        <a:rPr lang="en-US" sz="2800" dirty="0"/>
                        <a:t>A.  Introduction</a:t>
                      </a:r>
                      <a:endParaRPr lang="en-US" sz="2800" dirty="0">
                        <a:solidFill>
                          <a:schemeClr val="tx1"/>
                        </a:solidFill>
                      </a:endParaRPr>
                    </a:p>
                  </a:txBody>
                  <a:tcP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2800" dirty="0"/>
                        <a:t>B.  School District</a:t>
                      </a:r>
                      <a:r>
                        <a:rPr lang="en-US" sz="2800" baseline="0" dirty="0"/>
                        <a:t>   </a:t>
                      </a:r>
                    </a:p>
                    <a:p>
                      <a:pPr algn="l"/>
                      <a:r>
                        <a:rPr lang="en-US" sz="2800" baseline="0" dirty="0"/>
                        <a:t>     Responsibilities</a:t>
                      </a:r>
                      <a:endParaRPr lang="en-US" sz="2800" dirty="0">
                        <a:solidFill>
                          <a:schemeClr val="tx1"/>
                        </a:solidFill>
                      </a:endParaRPr>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342565">
                <a:tc>
                  <a:txBody>
                    <a:bodyPr/>
                    <a:lstStyle/>
                    <a:p>
                      <a:pPr marL="342900" indent="-342900" algn="l">
                        <a:buAutoNum type="alphaUcPeriod" startAt="3"/>
                      </a:pPr>
                      <a:r>
                        <a:rPr lang="en-US" sz="2800" b="1" dirty="0"/>
                        <a:t>Cross-Curricular </a:t>
                      </a:r>
                    </a:p>
                    <a:p>
                      <a:pPr marL="342900" indent="-342900" algn="l">
                        <a:buNone/>
                      </a:pPr>
                      <a:r>
                        <a:rPr lang="en-US" sz="2800" b="1" dirty="0"/>
                        <a:t>     Second Language Acquisition Knowledge and Skills (SE)</a:t>
                      </a:r>
                      <a:endParaRPr lang="en-US" sz="2800" b="1" dirty="0">
                        <a:solidFill>
                          <a:schemeClr val="bg1"/>
                        </a:solidFill>
                        <a:latin typeface="Arial" pitchFamily="34" charset="0"/>
                        <a:cs typeface="Arial" pitchFamily="34" charset="0"/>
                      </a:endParaRPr>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sz="2800" b="1" dirty="0"/>
                        <a:t>D.  Proficiency Level  </a:t>
                      </a:r>
                    </a:p>
                    <a:p>
                      <a:pPr algn="l"/>
                      <a:r>
                        <a:rPr lang="en-US" sz="2800" b="1" dirty="0"/>
                        <a:t>     Descriptors</a:t>
                      </a:r>
                      <a:endParaRPr lang="en-US" sz="2800" b="1" dirty="0">
                        <a:solidFill>
                          <a:schemeClr val="bg1"/>
                        </a:solidFill>
                        <a:latin typeface="Arial" pitchFamily="34" charset="0"/>
                        <a:cs typeface="Arial" pitchFamily="34" charset="0"/>
                      </a:endParaRPr>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7010400" y="5955268"/>
            <a:ext cx="1625765" cy="369332"/>
          </a:xfrm>
          <a:prstGeom prst="rect">
            <a:avLst/>
          </a:prstGeom>
        </p:spPr>
        <p:txBody>
          <a:bodyPr wrap="none">
            <a:spAutoFit/>
          </a:bodyPr>
          <a:lstStyle/>
          <a:p>
            <a:pPr algn="ctr" eaLnBrk="0" hangingPunct="0"/>
            <a:r>
              <a:rPr lang="en-US" b="1" dirty="0">
                <a:latin typeface="Tahoma" pitchFamily="34" charset="0"/>
              </a:rPr>
              <a:t>§74.4 ELPS. </a:t>
            </a:r>
          </a:p>
        </p:txBody>
      </p:sp>
      <p:sp>
        <p:nvSpPr>
          <p:cNvPr id="6" name="Footer Placeholder 5"/>
          <p:cNvSpPr>
            <a:spLocks noGrp="1"/>
          </p:cNvSpPr>
          <p:nvPr>
            <p:ph type="ftr" sz="quarter" idx="3"/>
          </p:nvPr>
        </p:nvSpPr>
        <p:spPr/>
        <p:txBody>
          <a:bodyPr/>
          <a:lstStyle/>
          <a:p>
            <a:r>
              <a:rPr lang="en-US" dirty="0"/>
              <a:t>Division of Instructional Support</a:t>
            </a:r>
          </a:p>
        </p:txBody>
      </p:sp>
      <p:sp>
        <p:nvSpPr>
          <p:cNvPr id="8" name="Slide Number Placeholder 7"/>
          <p:cNvSpPr>
            <a:spLocks noGrp="1"/>
          </p:cNvSpPr>
          <p:nvPr>
            <p:ph type="sldNum" sz="quarter" idx="12"/>
          </p:nvPr>
        </p:nvSpPr>
        <p:spPr/>
        <p:txBody>
          <a:bodyPr/>
          <a:lstStyle/>
          <a:p>
            <a:endParaRPr lang="en-US" dirty="0"/>
          </a:p>
        </p:txBody>
      </p:sp>
      <p:sp>
        <p:nvSpPr>
          <p:cNvPr id="7" name="Horizontal Scroll 6"/>
          <p:cNvSpPr/>
          <p:nvPr/>
        </p:nvSpPr>
        <p:spPr>
          <a:xfrm>
            <a:off x="3276600" y="5029200"/>
            <a:ext cx="2971800" cy="1676400"/>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Work with a partner. Add notes and complete the organizer</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2057400"/>
            <a:ext cx="8153400" cy="2819400"/>
          </a:xfrm>
        </p:spPr>
        <p:txBody>
          <a:bodyPr>
            <a:normAutofit/>
          </a:bodyPr>
          <a:lstStyle/>
          <a:p>
            <a:pPr marL="398463" indent="-398463" algn="l"/>
            <a:r>
              <a:rPr lang="en-US" dirty="0">
                <a:solidFill>
                  <a:schemeClr val="tx1"/>
                </a:solidFill>
              </a:rPr>
              <a:t>2. Consider the </a:t>
            </a:r>
            <a:r>
              <a:rPr lang="en-US" b="1" dirty="0">
                <a:solidFill>
                  <a:schemeClr val="tx1"/>
                </a:solidFill>
              </a:rPr>
              <a:t>language functions </a:t>
            </a:r>
            <a:r>
              <a:rPr lang="en-US" dirty="0">
                <a:solidFill>
                  <a:schemeClr val="tx1"/>
                </a:solidFill>
              </a:rPr>
              <a:t>students will use in the lesson (e.g., Will they define terms, describe or explain, classify, compare, or summarize?) and teach/reinforce the function within the lesson activities.</a:t>
            </a:r>
          </a:p>
        </p:txBody>
      </p:sp>
      <p:sp>
        <p:nvSpPr>
          <p:cNvPr id="8" name="Title 4"/>
          <p:cNvSpPr txBox="1">
            <a:spLocks/>
          </p:cNvSpPr>
          <p:nvPr/>
        </p:nvSpPr>
        <p:spPr>
          <a:xfrm>
            <a:off x="152400" y="304800"/>
            <a:ext cx="8763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Points to Remember </a:t>
            </a:r>
            <a:br>
              <a:rPr kumimoji="0" lang="en-US" sz="4000" b="1" i="0" u="none" strike="noStrike" kern="1200" cap="none" spc="0" normalizeH="0" baseline="0" noProof="0" dirty="0">
                <a:ln>
                  <a:noFill/>
                </a:ln>
                <a:solidFill>
                  <a:schemeClr val="tx1"/>
                </a:solidFill>
                <a:effectLst/>
                <a:uLnTx/>
                <a:uFillTx/>
                <a:latin typeface="+mj-lt"/>
                <a:ea typeface="+mj-ea"/>
                <a:cs typeface="+mj-cs"/>
              </a:rPr>
            </a:br>
            <a:r>
              <a:rPr kumimoji="0" lang="en-US" sz="4000" b="1" i="0" u="none" strike="noStrike" kern="1200" cap="none" spc="0" normalizeH="0" baseline="0" noProof="0" dirty="0">
                <a:ln>
                  <a:noFill/>
                </a:ln>
                <a:solidFill>
                  <a:schemeClr val="tx1"/>
                </a:solidFill>
                <a:effectLst/>
                <a:uLnTx/>
                <a:uFillTx/>
                <a:latin typeface="+mj-lt"/>
                <a:ea typeface="+mj-ea"/>
                <a:cs typeface="+mj-cs"/>
              </a:rPr>
              <a:t>When Writing Language Objectives</a:t>
            </a:r>
          </a:p>
        </p:txBody>
      </p:sp>
      <p:sp>
        <p:nvSpPr>
          <p:cNvPr id="7" name="Footer Placeholder 6"/>
          <p:cNvSpPr>
            <a:spLocks noGrp="1"/>
          </p:cNvSpPr>
          <p:nvPr>
            <p:ph type="ftr" sz="quarter" idx="3"/>
          </p:nvPr>
        </p:nvSpPr>
        <p:spPr/>
        <p:txBody>
          <a:bodyPr/>
          <a:lstStyle/>
          <a:p>
            <a:r>
              <a:rPr lang="en-US"/>
              <a:t>Division of Instructional Support</a:t>
            </a:r>
            <a:endParaRPr lang="en-US" dirty="0"/>
          </a:p>
        </p:txBody>
      </p:sp>
      <p:sp>
        <p:nvSpPr>
          <p:cNvPr id="10" name="Slide Number Placeholder 9"/>
          <p:cNvSpPr>
            <a:spLocks noGrp="1"/>
          </p:cNvSpPr>
          <p:nvPr>
            <p:ph type="sldNum" sz="quarter" idx="12"/>
          </p:nvPr>
        </p:nvSpPr>
        <p:spPr/>
        <p:txBody>
          <a:bodyPr/>
          <a:lstStyle/>
          <a:p>
            <a:endParaRPr lang="en-US" dirty="0"/>
          </a:p>
        </p:txBody>
      </p:sp>
      <p:pic>
        <p:nvPicPr>
          <p:cNvPr id="6151" name="Picture 7" descr="C:\Users\proerig\AppData\Local\Microsoft\Windows\Temporary Internet Files\Content.IE5\AA2IRDTT\MP900446467[1].jpg"/>
          <p:cNvPicPr>
            <a:picLocks noChangeAspect="1" noChangeArrowheads="1"/>
          </p:cNvPicPr>
          <p:nvPr/>
        </p:nvPicPr>
        <p:blipFill>
          <a:blip r:embed="rId3" cstate="print"/>
          <a:srcRect/>
          <a:stretch>
            <a:fillRect/>
          </a:stretch>
        </p:blipFill>
        <p:spPr bwMode="auto">
          <a:xfrm>
            <a:off x="3352800" y="4724400"/>
            <a:ext cx="2514600" cy="1676400"/>
          </a:xfrm>
          <a:prstGeom prst="rect">
            <a:avLst/>
          </a:prstGeom>
          <a:noFill/>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1828800"/>
            <a:ext cx="8153400" cy="3657600"/>
          </a:xfrm>
        </p:spPr>
        <p:txBody>
          <a:bodyPr>
            <a:normAutofit/>
          </a:bodyPr>
          <a:lstStyle/>
          <a:p>
            <a:pPr marL="349250" indent="-349250" algn="l">
              <a:buAutoNum type="arabicPeriod" startAt="3"/>
            </a:pPr>
            <a:r>
              <a:rPr lang="en-US" sz="2800" dirty="0">
                <a:solidFill>
                  <a:schemeClr val="tx1"/>
                </a:solidFill>
              </a:rPr>
              <a:t>Decide which </a:t>
            </a:r>
            <a:r>
              <a:rPr lang="en-US" sz="2800" b="1" dirty="0">
                <a:solidFill>
                  <a:schemeClr val="tx1"/>
                </a:solidFill>
              </a:rPr>
              <a:t>language skills </a:t>
            </a:r>
            <a:r>
              <a:rPr lang="en-US" sz="2800" dirty="0">
                <a:solidFill>
                  <a:schemeClr val="tx1"/>
                </a:solidFill>
              </a:rPr>
              <a:t>are needed to accomplish the activities in the lesson and provide explicit instruction in the skills.  Do students have to read for main idea?  Are they asked to listen and give an opinion?  Will they edit sentences or essays about the topic?</a:t>
            </a:r>
          </a:p>
        </p:txBody>
      </p:sp>
      <p:sp>
        <p:nvSpPr>
          <p:cNvPr id="8" name="Title 4"/>
          <p:cNvSpPr txBox="1">
            <a:spLocks/>
          </p:cNvSpPr>
          <p:nvPr/>
        </p:nvSpPr>
        <p:spPr>
          <a:xfrm>
            <a:off x="152400" y="304800"/>
            <a:ext cx="8763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Points to Remember </a:t>
            </a:r>
            <a:br>
              <a:rPr kumimoji="0" lang="en-US" sz="4000" b="1" i="0" u="none" strike="noStrike" kern="1200" cap="none" spc="0" normalizeH="0" baseline="0" noProof="0" dirty="0">
                <a:ln>
                  <a:noFill/>
                </a:ln>
                <a:solidFill>
                  <a:schemeClr val="tx1"/>
                </a:solidFill>
                <a:effectLst/>
                <a:uLnTx/>
                <a:uFillTx/>
                <a:latin typeface="+mj-lt"/>
                <a:ea typeface="+mj-ea"/>
                <a:cs typeface="+mj-cs"/>
              </a:rPr>
            </a:br>
            <a:r>
              <a:rPr kumimoji="0" lang="en-US" sz="4000" b="1" i="0" u="none" strike="noStrike" kern="1200" cap="none" spc="0" normalizeH="0" baseline="0" noProof="0" dirty="0">
                <a:ln>
                  <a:noFill/>
                </a:ln>
                <a:solidFill>
                  <a:schemeClr val="tx1"/>
                </a:solidFill>
                <a:effectLst/>
                <a:uLnTx/>
                <a:uFillTx/>
                <a:latin typeface="+mj-lt"/>
                <a:ea typeface="+mj-ea"/>
                <a:cs typeface="+mj-cs"/>
              </a:rPr>
              <a:t>When Writing Language Objectives</a:t>
            </a: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pic>
        <p:nvPicPr>
          <p:cNvPr id="7176" name="Picture 8" descr="C:\Users\proerig\AppData\Local\Microsoft\Windows\Temporary Internet Files\Content.IE5\WSF6QOUK\MP900427785[1].jpg"/>
          <p:cNvPicPr>
            <a:picLocks noChangeAspect="1" noChangeArrowheads="1"/>
          </p:cNvPicPr>
          <p:nvPr/>
        </p:nvPicPr>
        <p:blipFill>
          <a:blip r:embed="rId3" cstate="print"/>
          <a:srcRect l="15017" t="45556" r="10020"/>
          <a:stretch>
            <a:fillRect/>
          </a:stretch>
        </p:blipFill>
        <p:spPr bwMode="auto">
          <a:xfrm>
            <a:off x="3657600" y="4419600"/>
            <a:ext cx="1828800" cy="1991360"/>
          </a:xfrm>
          <a:prstGeom prst="rect">
            <a:avLst/>
          </a:prstGeom>
          <a:noFill/>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33400" y="2057400"/>
            <a:ext cx="8153400" cy="2895600"/>
          </a:xfrm>
        </p:spPr>
        <p:txBody>
          <a:bodyPr>
            <a:normAutofit/>
          </a:bodyPr>
          <a:lstStyle/>
          <a:p>
            <a:pPr marL="349250" indent="-349250" algn="l"/>
            <a:r>
              <a:rPr lang="en-US" sz="2800" dirty="0">
                <a:solidFill>
                  <a:schemeClr val="tx1"/>
                </a:solidFill>
              </a:rPr>
              <a:t>4. Identify possible </a:t>
            </a:r>
            <a:r>
              <a:rPr lang="en-US" sz="2800" b="1" dirty="0">
                <a:solidFill>
                  <a:schemeClr val="tx1"/>
                </a:solidFill>
              </a:rPr>
              <a:t>grammar or language structure connections</a:t>
            </a:r>
            <a:r>
              <a:rPr lang="en-US" sz="2800" dirty="0">
                <a:solidFill>
                  <a:schemeClr val="tx1"/>
                </a:solidFill>
              </a:rPr>
              <a:t> (e.g., questioning patterns, sentence structure, paragraph writing, punctuation practice, use of past or future tense, pronoun usage).</a:t>
            </a:r>
          </a:p>
        </p:txBody>
      </p:sp>
      <p:sp>
        <p:nvSpPr>
          <p:cNvPr id="8" name="Title 4"/>
          <p:cNvSpPr>
            <a:spLocks noGrp="1"/>
          </p:cNvSpPr>
          <p:nvPr>
            <p:ph type="ctrTitle"/>
          </p:nvPr>
        </p:nvSpPr>
        <p:spPr>
          <a:xfrm>
            <a:off x="152400" y="282575"/>
            <a:ext cx="8763000" cy="1546225"/>
          </a:xfrm>
        </p:spPr>
        <p:txBody>
          <a:bodyPr>
            <a:normAutofit/>
          </a:bodyPr>
          <a:lstStyle/>
          <a:p>
            <a:r>
              <a:rPr lang="en-US" sz="4000" b="1" dirty="0"/>
              <a:t>Points to Remember </a:t>
            </a:r>
            <a:br>
              <a:rPr lang="en-US" sz="4000" b="1" dirty="0"/>
            </a:br>
            <a:r>
              <a:rPr lang="en-US" sz="4000" b="1" dirty="0"/>
              <a:t>When Writing Language Objectives</a:t>
            </a: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pic>
        <p:nvPicPr>
          <p:cNvPr id="8194" name="Picture 2" descr="C:\Users\proerig\AppData\Local\Microsoft\Windows\Temporary Internet Files\Content.IE5\42EFPYQK\MP900401410[1].jpg"/>
          <p:cNvPicPr>
            <a:picLocks noChangeAspect="1" noChangeArrowheads="1"/>
          </p:cNvPicPr>
          <p:nvPr/>
        </p:nvPicPr>
        <p:blipFill>
          <a:blip r:embed="rId3" cstate="print"/>
          <a:srcRect t="9766" b="26758"/>
          <a:stretch>
            <a:fillRect/>
          </a:stretch>
        </p:blipFill>
        <p:spPr bwMode="auto">
          <a:xfrm>
            <a:off x="3276600" y="4114800"/>
            <a:ext cx="2496312" cy="1981200"/>
          </a:xfrm>
          <a:prstGeom prst="rect">
            <a:avLst/>
          </a:prstGeom>
          <a:noFill/>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1981200"/>
            <a:ext cx="8153400" cy="3505200"/>
          </a:xfrm>
        </p:spPr>
        <p:txBody>
          <a:bodyPr>
            <a:normAutofit/>
          </a:bodyPr>
          <a:lstStyle/>
          <a:p>
            <a:pPr marL="349250" indent="-349250" algn="l">
              <a:buAutoNum type="arabicPeriod" startAt="5"/>
            </a:pPr>
            <a:r>
              <a:rPr lang="en-US" sz="2800" dirty="0">
                <a:solidFill>
                  <a:schemeClr val="tx1"/>
                </a:solidFill>
              </a:rPr>
              <a:t>Consider </a:t>
            </a:r>
            <a:r>
              <a:rPr lang="en-US" sz="2800" b="1" dirty="0">
                <a:solidFill>
                  <a:schemeClr val="tx1"/>
                </a:solidFill>
              </a:rPr>
              <a:t>the tasks </a:t>
            </a:r>
            <a:r>
              <a:rPr lang="en-US" sz="2800" dirty="0">
                <a:solidFill>
                  <a:schemeClr val="tx1"/>
                </a:solidFill>
              </a:rPr>
              <a:t>students need to complete and determine what language might be embedded in the assignments that could be pulled and turned into explicit instruction in language (e.g., students negotiate roles, students read and take notes, one student explains a procedure to another).</a:t>
            </a:r>
          </a:p>
        </p:txBody>
      </p:sp>
      <p:sp>
        <p:nvSpPr>
          <p:cNvPr id="8" name="Title 4"/>
          <p:cNvSpPr>
            <a:spLocks noGrp="1"/>
          </p:cNvSpPr>
          <p:nvPr>
            <p:ph type="ctrTitle"/>
          </p:nvPr>
        </p:nvSpPr>
        <p:spPr>
          <a:xfrm>
            <a:off x="152400" y="381000"/>
            <a:ext cx="8763000" cy="1470025"/>
          </a:xfrm>
        </p:spPr>
        <p:txBody>
          <a:bodyPr>
            <a:normAutofit/>
          </a:bodyPr>
          <a:lstStyle/>
          <a:p>
            <a:r>
              <a:rPr lang="en-US" sz="4000" b="1" dirty="0"/>
              <a:t>Points to Remember </a:t>
            </a:r>
            <a:br>
              <a:rPr lang="en-US" sz="4000" b="1" dirty="0"/>
            </a:br>
            <a:r>
              <a:rPr lang="en-US" sz="4000" b="1" dirty="0"/>
              <a:t>When Writing Language Objectives</a:t>
            </a: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pic>
        <p:nvPicPr>
          <p:cNvPr id="9" name="Picture 5" descr="C:\Users\proerig\AppData\Local\Microsoft\Windows\Temporary Internet Files\Content.IE5\AS2R179T\MP900408982[1].jpg"/>
          <p:cNvPicPr>
            <a:picLocks noChangeAspect="1" noChangeArrowheads="1"/>
          </p:cNvPicPr>
          <p:nvPr/>
        </p:nvPicPr>
        <p:blipFill>
          <a:blip r:embed="rId3" cstate="print"/>
          <a:srcRect/>
          <a:stretch>
            <a:fillRect/>
          </a:stretch>
        </p:blipFill>
        <p:spPr bwMode="auto">
          <a:xfrm>
            <a:off x="3640668" y="4800600"/>
            <a:ext cx="1862666" cy="1676400"/>
          </a:xfrm>
          <a:prstGeom prst="rect">
            <a:avLst/>
          </a:prstGeom>
          <a:noFill/>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2057400"/>
            <a:ext cx="8153400" cy="3048000"/>
          </a:xfrm>
        </p:spPr>
        <p:txBody>
          <a:bodyPr>
            <a:normAutofit/>
          </a:bodyPr>
          <a:lstStyle/>
          <a:p>
            <a:pPr marL="398463" indent="-398463" algn="l"/>
            <a:r>
              <a:rPr lang="en-US" dirty="0">
                <a:solidFill>
                  <a:schemeClr val="tx1"/>
                </a:solidFill>
              </a:rPr>
              <a:t>6. Explore possible </a:t>
            </a:r>
            <a:r>
              <a:rPr lang="en-US" b="1" dirty="0">
                <a:solidFill>
                  <a:schemeClr val="tx1"/>
                </a:solidFill>
              </a:rPr>
              <a:t>language learning strategies </a:t>
            </a:r>
            <a:r>
              <a:rPr lang="en-US" dirty="0">
                <a:solidFill>
                  <a:schemeClr val="tx1"/>
                </a:solidFill>
              </a:rPr>
              <a:t>to share in the lesson (e.g., language of prediction or hypothesis, use of cognates, preview of text via illustration and bold print, note taking).</a:t>
            </a:r>
          </a:p>
        </p:txBody>
      </p:sp>
      <p:sp>
        <p:nvSpPr>
          <p:cNvPr id="8" name="Title 4"/>
          <p:cNvSpPr>
            <a:spLocks noGrp="1"/>
          </p:cNvSpPr>
          <p:nvPr>
            <p:ph type="ctrTitle"/>
          </p:nvPr>
        </p:nvSpPr>
        <p:spPr>
          <a:xfrm>
            <a:off x="152400" y="304800"/>
            <a:ext cx="8763000" cy="1470025"/>
          </a:xfrm>
        </p:spPr>
        <p:txBody>
          <a:bodyPr>
            <a:normAutofit/>
          </a:bodyPr>
          <a:lstStyle/>
          <a:p>
            <a:r>
              <a:rPr lang="en-US" sz="4000" b="1" dirty="0"/>
              <a:t>Points to Remember </a:t>
            </a:r>
            <a:br>
              <a:rPr lang="en-US" sz="4000" b="1" dirty="0"/>
            </a:br>
            <a:r>
              <a:rPr lang="en-US" sz="4000" b="1" dirty="0"/>
              <a:t>When Writing Language Objectives</a:t>
            </a: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pic>
        <p:nvPicPr>
          <p:cNvPr id="9" name="Picture 2" descr="C:\Users\proerig\AppData\Local\Microsoft\Windows\Temporary Internet Files\Content.IE5\42EFPYQK\MP900400979[1].jpg"/>
          <p:cNvPicPr>
            <a:picLocks noChangeAspect="1" noChangeArrowheads="1"/>
          </p:cNvPicPr>
          <p:nvPr/>
        </p:nvPicPr>
        <p:blipFill>
          <a:blip r:embed="rId3" cstate="print"/>
          <a:srcRect/>
          <a:stretch>
            <a:fillRect/>
          </a:stretch>
        </p:blipFill>
        <p:spPr bwMode="auto">
          <a:xfrm>
            <a:off x="3810000" y="4648200"/>
            <a:ext cx="1676400" cy="1870595"/>
          </a:xfrm>
          <a:prstGeom prst="rect">
            <a:avLst/>
          </a:prstGeom>
          <a:noFill/>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1828800"/>
            <a:ext cx="8153400" cy="4114800"/>
          </a:xfrm>
        </p:spPr>
        <p:txBody>
          <a:bodyPr>
            <a:normAutofit/>
          </a:bodyPr>
          <a:lstStyle/>
          <a:p>
            <a:pPr marL="398463" indent="-398463" algn="l"/>
            <a:r>
              <a:rPr lang="en-US" dirty="0">
                <a:solidFill>
                  <a:schemeClr val="tx1"/>
                </a:solidFill>
              </a:rPr>
              <a:t>7. Integrate the </a:t>
            </a:r>
            <a:r>
              <a:rPr lang="en-US" b="1" dirty="0">
                <a:solidFill>
                  <a:schemeClr val="tx1"/>
                </a:solidFill>
              </a:rPr>
              <a:t>English Language Proficiency Standards (ELPS) </a:t>
            </a:r>
            <a:r>
              <a:rPr lang="en-US" dirty="0">
                <a:solidFill>
                  <a:schemeClr val="tx1"/>
                </a:solidFill>
              </a:rPr>
              <a:t>by first analyzing the content, concepts, process, and skills of the lesson and determining what type of language development is a natural fit that will at once increase comprehension of instruction (content, concepts. etc.) and develop language proficiency.</a:t>
            </a:r>
          </a:p>
        </p:txBody>
      </p:sp>
      <p:sp>
        <p:nvSpPr>
          <p:cNvPr id="8" name="Title 4"/>
          <p:cNvSpPr>
            <a:spLocks noGrp="1"/>
          </p:cNvSpPr>
          <p:nvPr>
            <p:ph type="ctrTitle"/>
          </p:nvPr>
        </p:nvSpPr>
        <p:spPr>
          <a:xfrm>
            <a:off x="152400" y="304800"/>
            <a:ext cx="8763000" cy="1524000"/>
          </a:xfrm>
        </p:spPr>
        <p:txBody>
          <a:bodyPr>
            <a:normAutofit/>
          </a:bodyPr>
          <a:lstStyle/>
          <a:p>
            <a:r>
              <a:rPr lang="en-US" sz="4000" b="1" dirty="0"/>
              <a:t>Points to Remember </a:t>
            </a:r>
            <a:br>
              <a:rPr lang="en-US" sz="4000" b="1" dirty="0"/>
            </a:br>
            <a:r>
              <a:rPr lang="en-US" sz="4000" b="1" dirty="0"/>
              <a:t>When Writing Language Objectives</a:t>
            </a:r>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pic>
        <p:nvPicPr>
          <p:cNvPr id="16386" name="Picture 2" descr="http://www.esc6.net/info/spotlight/images/ELPS.jpg"/>
          <p:cNvPicPr>
            <a:picLocks noChangeAspect="1" noChangeArrowheads="1"/>
          </p:cNvPicPr>
          <p:nvPr/>
        </p:nvPicPr>
        <p:blipFill>
          <a:blip r:embed="rId3" cstate="print"/>
          <a:srcRect/>
          <a:stretch>
            <a:fillRect/>
          </a:stretch>
        </p:blipFill>
        <p:spPr bwMode="auto">
          <a:xfrm>
            <a:off x="6172200" y="5334000"/>
            <a:ext cx="1524000" cy="1143000"/>
          </a:xfrm>
          <a:prstGeom prst="rect">
            <a:avLst/>
          </a:prstGeom>
          <a:noFill/>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43400"/>
          </a:xfrm>
        </p:spPr>
        <p:txBody>
          <a:bodyPr>
            <a:noAutofit/>
          </a:bodyPr>
          <a:lstStyle/>
          <a:p>
            <a:pPr marL="0" lvl="1" indent="0">
              <a:buNone/>
            </a:pPr>
            <a:r>
              <a:rPr lang="en-US" b="1" dirty="0">
                <a:latin typeface="Helvetica" pitchFamily="34" charset="0"/>
                <a:cs typeface="Helvetica" pitchFamily="34" charset="0"/>
              </a:rPr>
              <a:t>Content Objective </a:t>
            </a:r>
            <a:r>
              <a:rPr lang="en-US" dirty="0">
                <a:latin typeface="Helvetica" pitchFamily="34" charset="0"/>
                <a:cs typeface="Helvetica" pitchFamily="34" charset="0"/>
              </a:rPr>
              <a:t>– Participants will explore how to plan effective instruction that addresses the language development process of ELLs identified at the beginning and intermediate proficiency levels in grade 3 or higher.</a:t>
            </a:r>
          </a:p>
          <a:p>
            <a:pPr marL="0" lvl="1" indent="0">
              <a:buNone/>
            </a:pPr>
            <a:endParaRPr lang="en-US" sz="1000" dirty="0">
              <a:latin typeface="Helvetica" pitchFamily="34" charset="0"/>
              <a:cs typeface="Helvetica" pitchFamily="34" charset="0"/>
            </a:endParaRPr>
          </a:p>
          <a:p>
            <a:pPr marL="0" lvl="1" indent="0">
              <a:buNone/>
            </a:pPr>
            <a:r>
              <a:rPr lang="en-US" b="1" dirty="0">
                <a:latin typeface="Helvetica" pitchFamily="34" charset="0"/>
                <a:cs typeface="Helvetica" pitchFamily="34" charset="0"/>
              </a:rPr>
              <a:t>Language Objective </a:t>
            </a:r>
            <a:r>
              <a:rPr lang="en-US" dirty="0">
                <a:latin typeface="Helvetica" pitchFamily="34" charset="0"/>
                <a:cs typeface="Helvetica" pitchFamily="34" charset="0"/>
              </a:rPr>
              <a:t>– Participants will discuss how to design instruction to provide an intensive and ongoing foundation in second </a:t>
            </a:r>
          </a:p>
          <a:p>
            <a:pPr marL="0" lvl="1" indent="0">
              <a:buNone/>
            </a:pPr>
            <a:r>
              <a:rPr lang="en-US" dirty="0">
                <a:latin typeface="Helvetica" pitchFamily="34" charset="0"/>
                <a:cs typeface="Helvetica" pitchFamily="34" charset="0"/>
              </a:rPr>
              <a:t>language acquisition.</a:t>
            </a:r>
          </a:p>
        </p:txBody>
      </p:sp>
      <p:sp>
        <p:nvSpPr>
          <p:cNvPr id="4" name="Content Placeholder 2"/>
          <p:cNvSpPr txBox="1">
            <a:spLocks/>
          </p:cNvSpPr>
          <p:nvPr/>
        </p:nvSpPr>
        <p:spPr>
          <a:xfrm>
            <a:off x="457200" y="397175"/>
            <a:ext cx="8229600" cy="8982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latin typeface="+mj-lt"/>
                <a:cs typeface="Garamond"/>
              </a:rPr>
              <a:t>Did We Meet Our Goals?</a:t>
            </a:r>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pic>
        <p:nvPicPr>
          <p:cNvPr id="6" name="Picture 4" descr="C:\Users\proerig\AppData\Local\Microsoft\Windows\Temporary Internet Files\Content.IE5\S38HU061\MP900382671[1].jpg"/>
          <p:cNvPicPr>
            <a:picLocks noChangeAspect="1" noChangeArrowheads="1"/>
          </p:cNvPicPr>
          <p:nvPr/>
        </p:nvPicPr>
        <p:blipFill>
          <a:blip r:embed="rId3" cstate="print"/>
          <a:srcRect/>
          <a:stretch>
            <a:fillRect/>
          </a:stretch>
        </p:blipFill>
        <p:spPr bwMode="auto">
          <a:xfrm>
            <a:off x="6858000" y="4876800"/>
            <a:ext cx="1578429" cy="1676400"/>
          </a:xfrm>
          <a:prstGeom prst="rect">
            <a:avLst/>
          </a:prstGeom>
          <a:noFill/>
        </p:spPr>
      </p:pic>
    </p:spTree>
    <p:extLst>
      <p:ext uri="{BB962C8B-B14F-4D97-AF65-F5344CB8AC3E}">
        <p14:creationId xmlns:p14="http://schemas.microsoft.com/office/powerpoint/2010/main" val="29938084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33400" y="304800"/>
            <a:ext cx="8001000" cy="1143000"/>
          </a:xfrm>
        </p:spPr>
        <p:txBody>
          <a:bodyPr rtlCol="0">
            <a:normAutofit fontScale="90000"/>
          </a:bodyPr>
          <a:lstStyle/>
          <a:p>
            <a:pPr eaLnBrk="1" fontAlgn="auto" hangingPunct="1">
              <a:spcAft>
                <a:spcPts val="0"/>
              </a:spcAft>
              <a:defRPr/>
            </a:pPr>
            <a:r>
              <a:rPr lang="en-US" altLang="en-US" b="1" dirty="0"/>
              <a:t>3-2-1 Reflection</a:t>
            </a:r>
            <a:br>
              <a:rPr lang="en-US" altLang="en-US" b="1" dirty="0"/>
            </a:br>
            <a:r>
              <a:rPr lang="en-US" altLang="en-US" b="1" dirty="0"/>
              <a:t>Think-Write-Share-Pair</a:t>
            </a:r>
            <a:endParaRPr lang="en-US" b="1" dirty="0"/>
          </a:p>
        </p:txBody>
      </p:sp>
      <p:sp>
        <p:nvSpPr>
          <p:cNvPr id="137218" name="Rectangle 3"/>
          <p:cNvSpPr>
            <a:spLocks noGrp="1" noChangeArrowheads="1"/>
          </p:cNvSpPr>
          <p:nvPr>
            <p:ph idx="1"/>
          </p:nvPr>
        </p:nvSpPr>
        <p:spPr>
          <a:xfrm>
            <a:off x="381000" y="1676400"/>
            <a:ext cx="8382000" cy="4876800"/>
          </a:xfrm>
        </p:spPr>
        <p:txBody>
          <a:bodyPr/>
          <a:lstStyle/>
          <a:p>
            <a:pPr marL="457200" indent="-457200" eaLnBrk="1" hangingPunct="1">
              <a:lnSpc>
                <a:spcPct val="80000"/>
              </a:lnSpc>
              <a:buNone/>
            </a:pPr>
            <a:r>
              <a:rPr lang="en-US" altLang="en-US" b="1" dirty="0"/>
              <a:t>Think and write on post-it notes</a:t>
            </a:r>
          </a:p>
          <a:p>
            <a:pPr marL="282575" indent="-282575" eaLnBrk="1" hangingPunct="1">
              <a:lnSpc>
                <a:spcPct val="80000"/>
              </a:lnSpc>
            </a:pPr>
            <a:r>
              <a:rPr lang="en-US" altLang="en-US" b="1" dirty="0">
                <a:solidFill>
                  <a:srgbClr val="FF0000"/>
                </a:solidFill>
              </a:rPr>
              <a:t>3 </a:t>
            </a:r>
            <a:r>
              <a:rPr lang="en-US" altLang="en-US" b="1" dirty="0">
                <a:solidFill>
                  <a:srgbClr val="1216AE"/>
                </a:solidFill>
              </a:rPr>
              <a:t>new</a:t>
            </a:r>
            <a:r>
              <a:rPr lang="en-US" altLang="en-US" b="1" dirty="0"/>
              <a:t> ideas I learned about language objectives are_______________.</a:t>
            </a:r>
            <a:endParaRPr lang="en-US" altLang="en-US" sz="2000" b="1" dirty="0"/>
          </a:p>
          <a:p>
            <a:pPr marL="282575" indent="-282575" eaLnBrk="1" hangingPunct="1">
              <a:lnSpc>
                <a:spcPct val="80000"/>
              </a:lnSpc>
              <a:buNone/>
            </a:pPr>
            <a:r>
              <a:rPr lang="en-US" altLang="en-US" sz="2000" b="1" dirty="0">
                <a:solidFill>
                  <a:srgbClr val="0912C1"/>
                </a:solidFill>
              </a:rPr>
              <a:t> </a:t>
            </a:r>
          </a:p>
          <a:p>
            <a:pPr marL="282575" indent="-282575" eaLnBrk="1" hangingPunct="1">
              <a:lnSpc>
                <a:spcPct val="80000"/>
              </a:lnSpc>
            </a:pPr>
            <a:r>
              <a:rPr lang="en-US" altLang="en-US" b="1" dirty="0">
                <a:solidFill>
                  <a:srgbClr val="FF0000"/>
                </a:solidFill>
              </a:rPr>
              <a:t>2</a:t>
            </a:r>
            <a:r>
              <a:rPr lang="en-US" altLang="en-US" b="1" dirty="0">
                <a:solidFill>
                  <a:srgbClr val="0912C1"/>
                </a:solidFill>
              </a:rPr>
              <a:t> ways </a:t>
            </a:r>
            <a:r>
              <a:rPr lang="en-US" altLang="en-US" b="1" dirty="0"/>
              <a:t>I am going to use the ideas learned in this session are______ and______.</a:t>
            </a:r>
          </a:p>
          <a:p>
            <a:pPr marL="282575" indent="-282575" eaLnBrk="1" hangingPunct="1">
              <a:lnSpc>
                <a:spcPct val="80000"/>
              </a:lnSpc>
              <a:buNone/>
            </a:pPr>
            <a:endParaRPr lang="en-US" altLang="en-US" sz="2000" b="1" dirty="0"/>
          </a:p>
          <a:p>
            <a:pPr marL="282575" indent="-282575" eaLnBrk="1" hangingPunct="1">
              <a:lnSpc>
                <a:spcPct val="80000"/>
              </a:lnSpc>
            </a:pPr>
            <a:r>
              <a:rPr lang="en-US" altLang="en-US" b="1" dirty="0">
                <a:solidFill>
                  <a:srgbClr val="FF0000"/>
                </a:solidFill>
              </a:rPr>
              <a:t>1</a:t>
            </a:r>
            <a:r>
              <a:rPr lang="en-US" altLang="en-US" b="1" dirty="0"/>
              <a:t> </a:t>
            </a:r>
            <a:r>
              <a:rPr lang="en-US" altLang="en-US" b="1" dirty="0">
                <a:solidFill>
                  <a:srgbClr val="0912C1"/>
                </a:solidFill>
              </a:rPr>
              <a:t>question</a:t>
            </a:r>
            <a:r>
              <a:rPr lang="en-US" altLang="en-US" b="1" dirty="0">
                <a:solidFill>
                  <a:schemeClr val="accent2"/>
                </a:solidFill>
              </a:rPr>
              <a:t> </a:t>
            </a:r>
            <a:r>
              <a:rPr lang="en-US" altLang="en-US" b="1" dirty="0"/>
              <a:t>I still have about ______ is____.</a:t>
            </a:r>
          </a:p>
          <a:p>
            <a:pPr marL="282575" indent="-282575" eaLnBrk="1" hangingPunct="1">
              <a:lnSpc>
                <a:spcPct val="80000"/>
              </a:lnSpc>
            </a:pPr>
            <a:endParaRPr lang="en-US" altLang="en-US" sz="2000" b="1" dirty="0"/>
          </a:p>
          <a:p>
            <a:pPr marL="282575" indent="-282575" eaLnBrk="1" hangingPunct="1">
              <a:lnSpc>
                <a:spcPct val="80000"/>
              </a:lnSpc>
            </a:pPr>
            <a:r>
              <a:rPr lang="en-US" altLang="en-US" b="1" dirty="0"/>
              <a:t>Share with a partner.</a:t>
            </a:r>
            <a:endParaRPr lang="en-US" dirty="0"/>
          </a:p>
        </p:txBody>
      </p:sp>
      <p:sp>
        <p:nvSpPr>
          <p:cNvPr id="4" name="Footer Placeholder 3"/>
          <p:cNvSpPr>
            <a:spLocks noGrp="1"/>
          </p:cNvSpPr>
          <p:nvPr>
            <p:ph type="ftr" sz="quarter" idx="3"/>
          </p:nvPr>
        </p:nvSpPr>
        <p:spPr/>
        <p:txBody>
          <a:bodyPr/>
          <a:lstStyle/>
          <a:p>
            <a:r>
              <a:rPr lang="en-US"/>
              <a:t>Division of Instructional Support</a:t>
            </a:r>
            <a:endParaRPr lang="en-US" dirty="0"/>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0838"/>
            <a:ext cx="8229600" cy="868362"/>
          </a:xfrm>
        </p:spPr>
        <p:txBody>
          <a:bodyPr/>
          <a:lstStyle/>
          <a:p>
            <a:pPr algn="ctr"/>
            <a:r>
              <a:rPr lang="en-US" sz="3200" b="1" dirty="0">
                <a:solidFill>
                  <a:schemeClr val="tx1"/>
                </a:solidFill>
                <a:effectLst/>
                <a:latin typeface="Arial" pitchFamily="34" charset="0"/>
                <a:cs typeface="Arial" pitchFamily="34" charset="0"/>
              </a:rPr>
              <a:t>You made it! YEAHH!</a:t>
            </a:r>
          </a:p>
        </p:txBody>
      </p:sp>
      <p:sp>
        <p:nvSpPr>
          <p:cNvPr id="5" name="Rectangle 4"/>
          <p:cNvSpPr/>
          <p:nvPr/>
        </p:nvSpPr>
        <p:spPr>
          <a:xfrm>
            <a:off x="533400" y="1671697"/>
            <a:ext cx="8229600" cy="2062103"/>
          </a:xfrm>
          <a:prstGeom prst="rect">
            <a:avLst/>
          </a:prstGeom>
        </p:spPr>
        <p:txBody>
          <a:bodyPr wrap="square">
            <a:spAutoFit/>
          </a:bodyPr>
          <a:lstStyle/>
          <a:p>
            <a:pPr fontAlgn="auto">
              <a:spcAft>
                <a:spcPts val="0"/>
              </a:spcAft>
              <a:buFont typeface="Arial" pitchFamily="34" charset="0"/>
              <a:buChar char="•"/>
              <a:defRPr/>
            </a:pPr>
            <a:r>
              <a:rPr lang="en-US" sz="3200" dirty="0">
                <a:latin typeface="Arial" pitchFamily="34" charset="0"/>
                <a:cs typeface="Arial" pitchFamily="34" charset="0"/>
              </a:rPr>
              <a:t>Your feedback is important to us! Please evaluate this training online. </a:t>
            </a:r>
          </a:p>
          <a:p>
            <a:pPr fontAlgn="auto">
              <a:spcAft>
                <a:spcPts val="0"/>
              </a:spcAft>
              <a:buFont typeface="Arial" pitchFamily="34" charset="0"/>
              <a:buChar char="•"/>
              <a:defRPr/>
            </a:pPr>
            <a:endParaRPr lang="en-US" sz="3200" dirty="0">
              <a:latin typeface="Arial" pitchFamily="34" charset="0"/>
              <a:cs typeface="Arial" pitchFamily="34" charset="0"/>
            </a:endParaRPr>
          </a:p>
          <a:p>
            <a:pPr fontAlgn="auto">
              <a:spcAft>
                <a:spcPts val="0"/>
              </a:spcAft>
              <a:buFontTx/>
              <a:buChar char="•"/>
              <a:defRPr/>
            </a:pPr>
            <a:r>
              <a:rPr lang="en-US" sz="3200" dirty="0">
                <a:latin typeface="Arial" pitchFamily="34" charset="0"/>
                <a:cs typeface="Arial" pitchFamily="34" charset="0"/>
              </a:rPr>
              <a:t>The system will generate your certificate.</a:t>
            </a:r>
          </a:p>
        </p:txBody>
      </p:sp>
      <p:sp>
        <p:nvSpPr>
          <p:cNvPr id="6" name="Footer Placeholder 5"/>
          <p:cNvSpPr>
            <a:spLocks noGrp="1"/>
          </p:cNvSpPr>
          <p:nvPr>
            <p:ph type="ftr" sz="quarter" idx="3"/>
          </p:nvPr>
        </p:nvSpPr>
        <p:spPr/>
        <p:txBody>
          <a:bodyPr/>
          <a:lstStyle/>
          <a:p>
            <a:r>
              <a:rPr lang="en-US"/>
              <a:t>Division of Instructional Support</a:t>
            </a:r>
            <a:endParaRPr lang="en-US" dirty="0"/>
          </a:p>
        </p:txBody>
      </p:sp>
      <p:sp>
        <p:nvSpPr>
          <p:cNvPr id="8" name="Slide Number Placeholder 7"/>
          <p:cNvSpPr>
            <a:spLocks noGrp="1"/>
          </p:cNvSpPr>
          <p:nvPr>
            <p:ph type="sldNum" sz="quarter" idx="12"/>
          </p:nvPr>
        </p:nvSpPr>
        <p:spPr/>
        <p:txBody>
          <a:bodyPr/>
          <a:lstStyle/>
          <a:p>
            <a:endParaRPr lang="en-US" dirty="0"/>
          </a:p>
        </p:txBody>
      </p:sp>
      <p:pic>
        <p:nvPicPr>
          <p:cNvPr id="2051" name="Picture 3" descr="C:\Users\proerig\AppData\Local\Microsoft\Windows\Temporary Internet Files\Content.IE5\5NMF34MK\MP900422879[1].jpg"/>
          <p:cNvPicPr>
            <a:picLocks noChangeAspect="1" noChangeArrowheads="1"/>
          </p:cNvPicPr>
          <p:nvPr/>
        </p:nvPicPr>
        <p:blipFill>
          <a:blip r:embed="rId3" cstate="print"/>
          <a:srcRect/>
          <a:stretch>
            <a:fillRect/>
          </a:stretch>
        </p:blipFill>
        <p:spPr bwMode="auto">
          <a:xfrm>
            <a:off x="2743200" y="3780652"/>
            <a:ext cx="3886200" cy="2620148"/>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b="1" dirty="0"/>
              <a:t>Contact Information:</a:t>
            </a:r>
          </a:p>
        </p:txBody>
      </p:sp>
      <p:sp>
        <p:nvSpPr>
          <p:cNvPr id="111618" name="Rectangle 3"/>
          <p:cNvSpPr>
            <a:spLocks noGrp="1" noChangeArrowheads="1"/>
          </p:cNvSpPr>
          <p:nvPr>
            <p:ph idx="1"/>
          </p:nvPr>
        </p:nvSpPr>
        <p:spPr>
          <a:xfrm>
            <a:off x="457200" y="1219200"/>
            <a:ext cx="8229600" cy="5257800"/>
          </a:xfrm>
        </p:spPr>
        <p:txBody>
          <a:bodyPr/>
          <a:lstStyle/>
          <a:p>
            <a:pPr algn="ctr">
              <a:buNone/>
            </a:pPr>
            <a:endParaRPr lang="en-US" sz="2200" dirty="0"/>
          </a:p>
          <a:p>
            <a:pPr algn="ctr">
              <a:buNone/>
            </a:pPr>
            <a:endParaRPr lang="en-US" sz="2200" dirty="0"/>
          </a:p>
          <a:p>
            <a:pPr algn="ctr">
              <a:buNone/>
            </a:pPr>
            <a:r>
              <a:rPr lang="en-US" sz="2400" b="1" dirty="0"/>
              <a:t>Karina Chapa</a:t>
            </a:r>
          </a:p>
          <a:p>
            <a:pPr algn="ctr">
              <a:buNone/>
            </a:pPr>
            <a:r>
              <a:rPr lang="en-US" sz="2400" dirty="0"/>
              <a:t>Director - Language Proficiency, Biliteracy, and Cultural Diversity</a:t>
            </a:r>
            <a:endParaRPr lang="en-US" sz="2400" dirty="0">
              <a:hlinkClick r:id="rId3"/>
            </a:endParaRPr>
          </a:p>
          <a:p>
            <a:pPr algn="ctr">
              <a:buNone/>
            </a:pPr>
            <a:r>
              <a:rPr lang="en-US" sz="2400" dirty="0">
                <a:hlinkClick r:id="rId3"/>
              </a:rPr>
              <a:t>kchapa@esc1.net</a:t>
            </a:r>
            <a:endParaRPr lang="en-US" sz="2400" dirty="0"/>
          </a:p>
          <a:p>
            <a:pPr algn="ctr">
              <a:buNone/>
            </a:pPr>
            <a:r>
              <a:rPr lang="en-US" sz="2400" dirty="0"/>
              <a:t>956-984-6246</a:t>
            </a:r>
          </a:p>
          <a:p>
            <a:pPr algn="ctr">
              <a:buNone/>
            </a:pPr>
            <a:endParaRPr lang="en-US" sz="2400" dirty="0"/>
          </a:p>
          <a:p>
            <a:pPr algn="ctr">
              <a:buNone/>
            </a:pPr>
            <a:r>
              <a:rPr lang="en-US" sz="2400" b="1" dirty="0" err="1"/>
              <a:t>Perla</a:t>
            </a:r>
            <a:r>
              <a:rPr lang="en-US" sz="2400" b="1" dirty="0"/>
              <a:t> </a:t>
            </a:r>
            <a:r>
              <a:rPr lang="en-US" sz="2400" b="1" dirty="0" err="1"/>
              <a:t>Roerig</a:t>
            </a:r>
            <a:endParaRPr lang="en-US" sz="2400" b="1" dirty="0"/>
          </a:p>
          <a:p>
            <a:pPr algn="ctr">
              <a:buNone/>
            </a:pPr>
            <a:r>
              <a:rPr lang="en-US" sz="2400" dirty="0"/>
              <a:t>Bilingual/ESL Specialist</a:t>
            </a:r>
          </a:p>
          <a:p>
            <a:pPr algn="ctr">
              <a:buNone/>
            </a:pPr>
            <a:r>
              <a:rPr lang="en-US" sz="2400" dirty="0">
                <a:hlinkClick r:id="rId4"/>
              </a:rPr>
              <a:t>proerig@esc1.net</a:t>
            </a:r>
            <a:endParaRPr lang="en-US" sz="2400" dirty="0"/>
          </a:p>
          <a:p>
            <a:pPr algn="ctr">
              <a:buNone/>
            </a:pPr>
            <a:r>
              <a:rPr lang="en-US" sz="2400" dirty="0"/>
              <a:t>956- 984-6238</a:t>
            </a:r>
          </a:p>
          <a:p>
            <a:pPr algn="ctr">
              <a:buNone/>
            </a:pPr>
            <a:endParaRPr lang="en-US" sz="1000" dirty="0"/>
          </a:p>
        </p:txBody>
      </p:sp>
      <p:sp>
        <p:nvSpPr>
          <p:cNvPr id="5" name="Slide Number Placeholder 4"/>
          <p:cNvSpPr>
            <a:spLocks noGrp="1"/>
          </p:cNvSpPr>
          <p:nvPr>
            <p:ph type="sldNum" sz="quarter" idx="12"/>
          </p:nvPr>
        </p:nvSpPr>
        <p:spPr/>
        <p:txBody>
          <a:bodyPr/>
          <a:lstStyle/>
          <a:p>
            <a:endParaRPr lang="en-US" dirty="0"/>
          </a:p>
        </p:txBody>
      </p:sp>
      <p:sp>
        <p:nvSpPr>
          <p:cNvPr id="3" name="Footer Placeholder 2"/>
          <p:cNvSpPr>
            <a:spLocks noGrp="1"/>
          </p:cNvSpPr>
          <p:nvPr>
            <p:ph type="ftr" sz="quarter" idx="3"/>
          </p:nvPr>
        </p:nvSpPr>
        <p:spPr/>
        <p:txBody>
          <a:bodyPr/>
          <a:lstStyle/>
          <a:p>
            <a:r>
              <a:rPr lang="en-US"/>
              <a:t>Division of Instructional Support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ELPS… a Framework</a:t>
            </a:r>
          </a:p>
        </p:txBody>
      </p:sp>
      <p:sp>
        <p:nvSpPr>
          <p:cNvPr id="5" name="Rectangle 12"/>
          <p:cNvSpPr>
            <a:spLocks noGrp="1" noChangeArrowheads="1"/>
          </p:cNvSpPr>
          <p:nvPr>
            <p:ph idx="1"/>
          </p:nvPr>
        </p:nvSpPr>
        <p:spPr>
          <a:xfrm>
            <a:off x="457200" y="1295400"/>
            <a:ext cx="4191000" cy="1905000"/>
          </a:xfrm>
        </p:spPr>
        <p:txBody>
          <a:bodyPr/>
          <a:lstStyle/>
          <a:p>
            <a:pPr marL="225425" indent="-165100" eaLnBrk="1" hangingPunct="1">
              <a:lnSpc>
                <a:spcPct val="80000"/>
              </a:lnSpc>
              <a:buFontTx/>
              <a:buNone/>
            </a:pPr>
            <a:r>
              <a:rPr lang="en-US" b="1" dirty="0"/>
              <a:t>A. Big Ideas</a:t>
            </a:r>
          </a:p>
          <a:p>
            <a:pPr indent="-114300" eaLnBrk="1" hangingPunct="1">
              <a:lnSpc>
                <a:spcPct val="80000"/>
              </a:lnSpc>
            </a:pPr>
            <a:r>
              <a:rPr lang="en-US" sz="2800" dirty="0"/>
              <a:t>Make content comprehensible</a:t>
            </a:r>
          </a:p>
          <a:p>
            <a:pPr indent="-114300" eaLnBrk="1" hangingPunct="1">
              <a:lnSpc>
                <a:spcPct val="80000"/>
              </a:lnSpc>
            </a:pPr>
            <a:r>
              <a:rPr lang="en-US" sz="2800" dirty="0"/>
              <a:t>Build academic language</a:t>
            </a:r>
            <a:endParaRPr lang="en-US" sz="1400" dirty="0"/>
          </a:p>
          <a:p>
            <a:pPr algn="ctr" eaLnBrk="1" hangingPunct="1">
              <a:lnSpc>
                <a:spcPct val="80000"/>
              </a:lnSpc>
              <a:buFontTx/>
              <a:buNone/>
            </a:pPr>
            <a:endParaRPr lang="en-US" sz="1400" dirty="0"/>
          </a:p>
        </p:txBody>
      </p:sp>
      <p:sp>
        <p:nvSpPr>
          <p:cNvPr id="6" name="Rectangle 13"/>
          <p:cNvSpPr txBox="1">
            <a:spLocks noChangeArrowheads="1"/>
          </p:cNvSpPr>
          <p:nvPr/>
        </p:nvSpPr>
        <p:spPr>
          <a:xfrm>
            <a:off x="4648200" y="1295400"/>
            <a:ext cx="4419600" cy="2057400"/>
          </a:xfrm>
          <a:prstGeom prst="rect">
            <a:avLst/>
          </a:prstGeom>
        </p:spPr>
        <p:txBody>
          <a:bodyPr/>
          <a:lstStyle/>
          <a:p>
            <a:pPr marR="0" lvl="0" defTabSz="914400" rtl="0" eaLnBrk="1" fontAlgn="base" latinLnBrk="0" hangingPunct="1">
              <a:lnSpc>
                <a:spcPct val="8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B. Big Responsibilities</a:t>
            </a:r>
          </a:p>
          <a:p>
            <a:pPr marL="404813" marR="0" lvl="0" indent="-179388"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Communicated - TEKS</a:t>
            </a:r>
          </a:p>
          <a:p>
            <a:pPr marL="404813" marR="0" lvl="0" indent="-179388"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Sequenced - instruction</a:t>
            </a:r>
          </a:p>
          <a:p>
            <a:pPr marL="404813" marR="0" lvl="0" indent="-179388"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800" b="0" i="0" u="none" strike="noStrike" kern="1200" cap="none" spc="0" normalizeH="0" baseline="0" noProof="0" dirty="0" err="1">
                <a:ln>
                  <a:noFill/>
                </a:ln>
                <a:solidFill>
                  <a:schemeClr val="tx1"/>
                </a:solidFill>
                <a:effectLst/>
                <a:uLnTx/>
                <a:uFillTx/>
                <a:latin typeface="+mn-lt"/>
                <a:ea typeface="+mn-ea"/>
                <a:cs typeface="+mn-cs"/>
              </a:rPr>
              <a:t>Scaffolded</a:t>
            </a:r>
            <a:r>
              <a:rPr kumimoji="0" lang="en-US" sz="2800" b="0" i="0" u="none" strike="noStrike" kern="1200" cap="none" spc="0" normalizeH="0" baseline="0" noProof="0" dirty="0">
                <a:ln>
                  <a:noFill/>
                </a:ln>
                <a:solidFill>
                  <a:schemeClr val="tx1"/>
                </a:solidFill>
                <a:effectLst/>
                <a:uLnTx/>
                <a:uFillTx/>
                <a:latin typeface="+mn-lt"/>
                <a:ea typeface="+mn-ea"/>
                <a:cs typeface="+mn-cs"/>
              </a:rPr>
              <a:t> - support that leads to independence</a:t>
            </a:r>
          </a:p>
        </p:txBody>
      </p:sp>
      <p:sp>
        <p:nvSpPr>
          <p:cNvPr id="7" name="Line 15"/>
          <p:cNvSpPr>
            <a:spLocks noChangeShapeType="1"/>
          </p:cNvSpPr>
          <p:nvPr/>
        </p:nvSpPr>
        <p:spPr bwMode="auto">
          <a:xfrm>
            <a:off x="4648200" y="1371600"/>
            <a:ext cx="0" cy="4724400"/>
          </a:xfrm>
          <a:prstGeom prst="line">
            <a:avLst/>
          </a:prstGeom>
          <a:noFill/>
          <a:ln w="76200">
            <a:solidFill>
              <a:srgbClr val="002060"/>
            </a:solidFill>
            <a:round/>
            <a:headEnd/>
            <a:tailEnd/>
          </a:ln>
        </p:spPr>
        <p:txBody>
          <a:bodyPr/>
          <a:lstStyle/>
          <a:p>
            <a:endParaRPr lang="en-US"/>
          </a:p>
        </p:txBody>
      </p:sp>
      <p:sp>
        <p:nvSpPr>
          <p:cNvPr id="8" name="Line 16"/>
          <p:cNvSpPr>
            <a:spLocks noChangeShapeType="1"/>
          </p:cNvSpPr>
          <p:nvPr/>
        </p:nvSpPr>
        <p:spPr bwMode="auto">
          <a:xfrm>
            <a:off x="838200" y="3505200"/>
            <a:ext cx="7467600" cy="0"/>
          </a:xfrm>
          <a:prstGeom prst="line">
            <a:avLst/>
          </a:prstGeom>
          <a:noFill/>
          <a:ln w="76200">
            <a:solidFill>
              <a:srgbClr val="002060"/>
            </a:solidFill>
            <a:round/>
            <a:headEnd/>
            <a:tailEnd/>
          </a:ln>
        </p:spPr>
        <p:txBody>
          <a:bodyPr/>
          <a:lstStyle/>
          <a:p>
            <a:endParaRPr lang="en-US"/>
          </a:p>
        </p:txBody>
      </p:sp>
      <p:sp>
        <p:nvSpPr>
          <p:cNvPr id="9" name="Rectangle 12"/>
          <p:cNvSpPr txBox="1">
            <a:spLocks noChangeArrowheads="1"/>
          </p:cNvSpPr>
          <p:nvPr/>
        </p:nvSpPr>
        <p:spPr bwMode="auto">
          <a:xfrm>
            <a:off x="381000" y="3581400"/>
            <a:ext cx="43434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C. Student Expectations</a:t>
            </a:r>
          </a:p>
          <a:p>
            <a:pPr marL="396875" marR="0" lvl="0" indent="-168275"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Learning strategies</a:t>
            </a:r>
          </a:p>
          <a:p>
            <a:pPr marL="396875" marR="0" lvl="0" indent="-168275"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Listening</a:t>
            </a:r>
          </a:p>
          <a:p>
            <a:pPr marL="396875" marR="0" lvl="0" indent="-168275"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Speaking</a:t>
            </a:r>
          </a:p>
          <a:p>
            <a:pPr marL="396875" marR="0" lvl="0" indent="-168275"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Reading</a:t>
            </a:r>
          </a:p>
          <a:p>
            <a:pPr marL="396875" marR="0" lvl="0" indent="-168275"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Writing</a:t>
            </a:r>
          </a:p>
        </p:txBody>
      </p:sp>
      <p:sp>
        <p:nvSpPr>
          <p:cNvPr id="10" name="Rectangle 13"/>
          <p:cNvSpPr txBox="1">
            <a:spLocks noChangeArrowheads="1"/>
          </p:cNvSpPr>
          <p:nvPr/>
        </p:nvSpPr>
        <p:spPr>
          <a:xfrm>
            <a:off x="4648200" y="3581400"/>
            <a:ext cx="4419600" cy="2133600"/>
          </a:xfrm>
          <a:prstGeom prst="rect">
            <a:avLst/>
          </a:prstGeom>
        </p:spPr>
        <p:txBody>
          <a:bodyPr/>
          <a:lstStyle/>
          <a:p>
            <a:pPr marL="168275" marR="0" lvl="0" indent="-168275" algn="l" defTabSz="914400" rtl="0" eaLnBrk="1" fontAlgn="base" latinLnBrk="0" hangingPunct="1">
              <a:lnSpc>
                <a:spcPct val="80000"/>
              </a:lnSpc>
              <a:spcBef>
                <a:spcPct val="20000"/>
              </a:spcBef>
              <a:spcAft>
                <a:spcPct val="0"/>
              </a:spcAft>
              <a:buClrTx/>
              <a:buSzTx/>
              <a:tabLst/>
              <a:defRPr/>
            </a:pPr>
            <a:r>
              <a:rPr lang="en-US" sz="2800" b="1" dirty="0"/>
              <a:t>D</a:t>
            </a:r>
            <a:r>
              <a:rPr lang="en-US" sz="2800" dirty="0"/>
              <a:t>. </a:t>
            </a:r>
            <a:r>
              <a:rPr kumimoji="0" lang="en-US" sz="3200" b="1" i="0" u="none" strike="noStrike" kern="1200" cap="none" spc="0" normalizeH="0" baseline="0" noProof="0" dirty="0">
                <a:ln>
                  <a:noFill/>
                </a:ln>
                <a:solidFill>
                  <a:schemeClr val="tx1"/>
                </a:solidFill>
                <a:effectLst/>
                <a:uLnTx/>
                <a:uFillTx/>
                <a:latin typeface="+mn-lt"/>
                <a:ea typeface="+mn-ea"/>
                <a:cs typeface="+mn-cs"/>
              </a:rPr>
              <a:t>Language Levels</a:t>
            </a:r>
            <a:r>
              <a:rPr kumimoji="0" lang="en-US" sz="3200" b="1" i="0" u="none" strike="noStrike" kern="1200" cap="none" spc="0" normalizeH="0" noProof="0" dirty="0">
                <a:ln>
                  <a:noFill/>
                </a:ln>
                <a:solidFill>
                  <a:schemeClr val="tx1"/>
                </a:solidFill>
                <a:effectLst/>
                <a:uLnTx/>
                <a:uFillTx/>
                <a:latin typeface="+mn-lt"/>
                <a:ea typeface="+mn-ea"/>
                <a:cs typeface="+mn-cs"/>
              </a:rPr>
              <a:t> </a:t>
            </a:r>
            <a:r>
              <a:rPr kumimoji="0" lang="en-US" sz="2400" b="1" i="0" u="none" strike="noStrike" kern="1200" cap="none" spc="0" normalizeH="0" baseline="0" noProof="0" dirty="0">
                <a:ln>
                  <a:noFill/>
                </a:ln>
                <a:solidFill>
                  <a:schemeClr val="tx1"/>
                </a:solidFill>
                <a:effectLst/>
                <a:uLnTx/>
                <a:uFillTx/>
                <a:latin typeface="+mn-lt"/>
                <a:ea typeface="+mn-ea"/>
                <a:cs typeface="+mn-cs"/>
              </a:rPr>
              <a:t>(PLD’s)</a:t>
            </a:r>
          </a:p>
          <a:p>
            <a:pPr marL="404813" marR="0" lvl="0" indent="-179388"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Beginning (L,S,R.W)</a:t>
            </a:r>
          </a:p>
          <a:p>
            <a:pPr marL="404813" marR="0" lvl="0" indent="-179388"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Intermediate (L,S,R.W)</a:t>
            </a:r>
          </a:p>
          <a:p>
            <a:pPr marL="404813" marR="0" lvl="0" indent="-179388"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Advanced (L,S,R.W)</a:t>
            </a:r>
          </a:p>
          <a:p>
            <a:pPr marL="404813" marR="0" lvl="0" indent="-179388"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Advanced High (L,S,R.W)</a:t>
            </a:r>
          </a:p>
        </p:txBody>
      </p:sp>
      <p:sp>
        <p:nvSpPr>
          <p:cNvPr id="11" name="Footer Placeholder 10"/>
          <p:cNvSpPr>
            <a:spLocks noGrp="1"/>
          </p:cNvSpPr>
          <p:nvPr>
            <p:ph type="ftr" sz="quarter" idx="3"/>
          </p:nvPr>
        </p:nvSpPr>
        <p:spPr/>
        <p:txBody>
          <a:bodyPr/>
          <a:lstStyle/>
          <a:p>
            <a:r>
              <a:rPr lang="en-US"/>
              <a:t>Division of Instructional Support</a:t>
            </a:r>
            <a:endParaRPr lang="en-US" dirty="0"/>
          </a:p>
        </p:txBody>
      </p:sp>
      <p:sp>
        <p:nvSpPr>
          <p:cNvPr id="13" name="Slide Number Placeholder 12"/>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9" grpId="0"/>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8000" dirty="0"/>
              <a:t>Use next slides as handouts</a:t>
            </a:r>
          </a:p>
        </p:txBody>
      </p:sp>
      <p:sp>
        <p:nvSpPr>
          <p:cNvPr id="4" name="Slide Number Placeholder 3"/>
          <p:cNvSpPr>
            <a:spLocks noGrp="1"/>
          </p:cNvSpPr>
          <p:nvPr>
            <p:ph type="sldNum" sz="quarter" idx="12"/>
          </p:nvPr>
        </p:nvSpPr>
        <p:spPr/>
        <p:txBody>
          <a:bodyPr/>
          <a:lstStyle/>
          <a:p>
            <a:endParaRPr lang="en-US" dirty="0"/>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sp>
        <p:nvSpPr>
          <p:cNvPr id="5" name="Footer Placeholder 4"/>
          <p:cNvSpPr>
            <a:spLocks noGrp="1"/>
          </p:cNvSpPr>
          <p:nvPr>
            <p:ph type="ftr" sz="quarter" idx="3"/>
          </p:nvPr>
        </p:nvSpPr>
        <p:spPr/>
        <p:txBody>
          <a:bodyPr/>
          <a:lstStyle/>
          <a:p>
            <a:r>
              <a:rPr lang="en-US"/>
              <a:t>Division of Instructional Support</a:t>
            </a:r>
            <a:endParaRPr lang="en-US" dirty="0"/>
          </a:p>
        </p:txBody>
      </p:sp>
      <p:grpSp>
        <p:nvGrpSpPr>
          <p:cNvPr id="6" name="Group 12"/>
          <p:cNvGrpSpPr/>
          <p:nvPr/>
        </p:nvGrpSpPr>
        <p:grpSpPr>
          <a:xfrm>
            <a:off x="1905000" y="457200"/>
            <a:ext cx="5257800" cy="5943600"/>
            <a:chOff x="4038600" y="1752600"/>
            <a:chExt cx="2275459" cy="2895600"/>
          </a:xfrm>
        </p:grpSpPr>
        <p:pic>
          <p:nvPicPr>
            <p:cNvPr id="7" name="Picture 2" descr="C:\Documents and Settings\proerig\Desktop\ScreenHunter_79 Jul. 22 09.52.jpg"/>
            <p:cNvPicPr>
              <a:picLocks noChangeAspect="1" noChangeArrowheads="1"/>
            </p:cNvPicPr>
            <p:nvPr/>
          </p:nvPicPr>
          <p:blipFill>
            <a:blip r:embed="rId3" cstate="print"/>
            <a:srcRect l="54104" t="28205" r="14013" b="14102"/>
            <a:stretch>
              <a:fillRect/>
            </a:stretch>
          </p:blipFill>
          <p:spPr bwMode="auto">
            <a:xfrm>
              <a:off x="4038600" y="1752600"/>
              <a:ext cx="2275459" cy="2895600"/>
            </a:xfrm>
            <a:prstGeom prst="rect">
              <a:avLst/>
            </a:prstGeom>
            <a:noFill/>
            <a:ln w="38100">
              <a:solidFill>
                <a:schemeClr val="tx1"/>
              </a:solidFill>
            </a:ln>
          </p:spPr>
        </p:pic>
        <p:sp>
          <p:nvSpPr>
            <p:cNvPr id="8" name="TextBox 7"/>
            <p:cNvSpPr txBox="1"/>
            <p:nvPr/>
          </p:nvSpPr>
          <p:spPr>
            <a:xfrm>
              <a:off x="4038600" y="1913467"/>
              <a:ext cx="735029" cy="246221"/>
            </a:xfrm>
            <a:prstGeom prst="rect">
              <a:avLst/>
            </a:prstGeom>
            <a:noFill/>
          </p:spPr>
          <p:txBody>
            <a:bodyPr wrap="square" rtlCol="0">
              <a:spAutoFit/>
            </a:bodyPr>
            <a:lstStyle/>
            <a:p>
              <a:r>
                <a:rPr lang="en-US" sz="1000" b="1" dirty="0"/>
                <a:t>Student 1 </a:t>
              </a:r>
            </a:p>
          </p:txBody>
        </p:sp>
      </p:gr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609600" y="228600"/>
            <a:ext cx="8077200" cy="1143000"/>
          </a:xfrm>
          <a:noFill/>
        </p:spPr>
        <p:txBody>
          <a:bodyPr>
            <a:normAutofit/>
          </a:bodyPr>
          <a:lstStyle/>
          <a:p>
            <a:pPr eaLnBrk="1" hangingPunct="1"/>
            <a:r>
              <a:rPr lang="en-US" sz="3600" b="1" dirty="0">
                <a:effectLst/>
                <a:cs typeface="Arial" pitchFamily="34" charset="0"/>
              </a:rPr>
              <a:t>Write What </a:t>
            </a:r>
            <a:r>
              <a:rPr lang="en-US" sz="3600" b="1" dirty="0">
                <a:cs typeface="Arial" pitchFamily="34" charset="0"/>
              </a:rPr>
              <a:t>Should Be in Each</a:t>
            </a:r>
            <a:r>
              <a:rPr lang="en-US" sz="3600" b="1" dirty="0">
                <a:effectLst/>
                <a:cs typeface="Arial" pitchFamily="34" charset="0"/>
              </a:rPr>
              <a:t> </a:t>
            </a:r>
            <a:r>
              <a:rPr lang="en-US" sz="3600" b="1" dirty="0">
                <a:cs typeface="Arial" pitchFamily="34" charset="0"/>
              </a:rPr>
              <a:t>Quadrant</a:t>
            </a:r>
            <a:endParaRPr lang="en-US" sz="3600" b="1" dirty="0">
              <a:solidFill>
                <a:schemeClr val="tx1"/>
              </a:solidFill>
              <a:effectLst/>
              <a:cs typeface="Arial" pitchFamily="34" charset="0"/>
            </a:endParaRPr>
          </a:p>
        </p:txBody>
      </p:sp>
      <p:graphicFrame>
        <p:nvGraphicFramePr>
          <p:cNvPr id="5" name="Table 4"/>
          <p:cNvGraphicFramePr>
            <a:graphicFrameLocks noGrp="1"/>
          </p:cNvGraphicFramePr>
          <p:nvPr/>
        </p:nvGraphicFramePr>
        <p:xfrm>
          <a:off x="685800" y="1371600"/>
          <a:ext cx="8001000" cy="4572000"/>
        </p:xfrm>
        <a:graphic>
          <a:graphicData uri="http://schemas.openxmlformats.org/drawingml/2006/table">
            <a:tbl>
              <a:tblPr firstRow="1">
                <a:tableStyleId>{5DA37D80-6434-44D0-A028-1B22A696006F}</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2106142">
                <a:tc>
                  <a:txBody>
                    <a:bodyPr/>
                    <a:lstStyle/>
                    <a:p>
                      <a:pPr algn="l"/>
                      <a:r>
                        <a:rPr lang="en-US" sz="1400" dirty="0"/>
                        <a:t>A.  Introduction</a:t>
                      </a:r>
                      <a:endParaRPr lang="en-US" sz="1400" dirty="0">
                        <a:solidFill>
                          <a:schemeClr val="tx1"/>
                        </a:solidFill>
                      </a:endParaRPr>
                    </a:p>
                  </a:txBody>
                  <a:tcP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1400" dirty="0"/>
                        <a:t>B.  School District</a:t>
                      </a:r>
                      <a:r>
                        <a:rPr lang="en-US" sz="1400" baseline="0" dirty="0"/>
                        <a:t>  Responsibilities</a:t>
                      </a:r>
                      <a:endParaRPr lang="en-US" sz="1400" dirty="0">
                        <a:solidFill>
                          <a:schemeClr val="tx1"/>
                        </a:solidFill>
                      </a:endParaRPr>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465858">
                <a:tc>
                  <a:txBody>
                    <a:bodyPr/>
                    <a:lstStyle/>
                    <a:p>
                      <a:pPr marL="342900" indent="-342900" algn="l">
                        <a:buAutoNum type="alphaUcPeriod" startAt="3"/>
                      </a:pPr>
                      <a:r>
                        <a:rPr lang="en-US" sz="1400" b="1" dirty="0"/>
                        <a:t>Cross-Curricular Second Language Acquisition Knowledge and Skills (SE)</a:t>
                      </a:r>
                      <a:endParaRPr lang="en-US" sz="1400" b="1" dirty="0">
                        <a:solidFill>
                          <a:schemeClr val="bg1"/>
                        </a:solidFill>
                        <a:latin typeface="Arial" pitchFamily="34" charset="0"/>
                        <a:cs typeface="Arial" pitchFamily="34" charset="0"/>
                      </a:endParaRPr>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sz="1400" b="1" dirty="0"/>
                        <a:t>D.  Proficiency Level  Descriptors</a:t>
                      </a:r>
                      <a:endParaRPr lang="en-US" sz="1400" b="1" dirty="0">
                        <a:solidFill>
                          <a:schemeClr val="bg1"/>
                        </a:solidFill>
                        <a:latin typeface="Arial" pitchFamily="34" charset="0"/>
                        <a:cs typeface="Arial" pitchFamily="34" charset="0"/>
                      </a:endParaRPr>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7171501" y="5955268"/>
            <a:ext cx="1303562" cy="307777"/>
          </a:xfrm>
          <a:prstGeom prst="rect">
            <a:avLst/>
          </a:prstGeom>
        </p:spPr>
        <p:txBody>
          <a:bodyPr wrap="none">
            <a:spAutoFit/>
          </a:bodyPr>
          <a:lstStyle/>
          <a:p>
            <a:pPr algn="ctr" eaLnBrk="0" hangingPunct="0"/>
            <a:r>
              <a:rPr lang="en-US" sz="1400" b="1" dirty="0">
                <a:latin typeface="Tahoma" pitchFamily="34" charset="0"/>
              </a:rPr>
              <a:t>§74.4 ELPS. </a:t>
            </a:r>
          </a:p>
        </p:txBody>
      </p:sp>
      <p:sp>
        <p:nvSpPr>
          <p:cNvPr id="6" name="Footer Placeholder 5"/>
          <p:cNvSpPr>
            <a:spLocks noGrp="1"/>
          </p:cNvSpPr>
          <p:nvPr>
            <p:ph type="ftr" sz="quarter" idx="3"/>
          </p:nvPr>
        </p:nvSpPr>
        <p:spPr/>
        <p:txBody>
          <a:bodyPr/>
          <a:lstStyle/>
          <a:p>
            <a:r>
              <a:rPr lang="en-US"/>
              <a:t>Division of Instructional Support</a:t>
            </a:r>
            <a:endParaRPr lang="en-US" dirty="0"/>
          </a:p>
        </p:txBody>
      </p:sp>
      <p:sp>
        <p:nvSpPr>
          <p:cNvPr id="8" name="Slide Number Placeholder 7"/>
          <p:cNvSpPr>
            <a:spLocks noGrp="1"/>
          </p:cNvSpPr>
          <p:nvPr>
            <p:ph type="sldNum" sz="quarter" idx="12"/>
          </p:nvPr>
        </p:nvSpPr>
        <p:spPr/>
        <p:txBody>
          <a:bodyPr/>
          <a:lstStyle/>
          <a:p>
            <a:endParaRPr lang="en-US" dirty="0"/>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High Five</a:t>
            </a:r>
          </a:p>
        </p:txBody>
      </p:sp>
      <p:sp>
        <p:nvSpPr>
          <p:cNvPr id="3" name="Content Placeholder 2"/>
          <p:cNvSpPr>
            <a:spLocks noGrp="1"/>
          </p:cNvSpPr>
          <p:nvPr>
            <p:ph idx="1"/>
          </p:nvPr>
        </p:nvSpPr>
        <p:spPr>
          <a:xfrm>
            <a:off x="457200" y="1295400"/>
            <a:ext cx="8229600" cy="4525963"/>
          </a:xfrm>
        </p:spPr>
        <p:txBody>
          <a:bodyPr/>
          <a:lstStyle/>
          <a:p>
            <a:r>
              <a:rPr lang="en-US" dirty="0"/>
              <a:t>Mingle around the room.</a:t>
            </a:r>
          </a:p>
          <a:p>
            <a:r>
              <a:rPr lang="en-US" dirty="0"/>
              <a:t>Find a partner and “high five” with him/her.</a:t>
            </a:r>
          </a:p>
          <a:p>
            <a:r>
              <a:rPr lang="en-US" dirty="0"/>
              <a:t>Discuss what the ELPS mean according to the Texas Administrative Code (Statute 74.4). </a:t>
            </a:r>
          </a:p>
          <a:p>
            <a:r>
              <a:rPr lang="en-US" dirty="0"/>
              <a:t>Discuss what they mean </a:t>
            </a:r>
            <a:r>
              <a:rPr lang="en-US" u="sng" dirty="0"/>
              <a:t>to you according to your responsibilities as a teacher </a:t>
            </a:r>
            <a:r>
              <a:rPr lang="en-US" dirty="0"/>
              <a:t>of ELLs.</a:t>
            </a:r>
          </a:p>
          <a:p>
            <a:r>
              <a:rPr lang="en-US" dirty="0"/>
              <a:t>Share with the group.</a:t>
            </a:r>
          </a:p>
        </p:txBody>
      </p:sp>
      <p:pic>
        <p:nvPicPr>
          <p:cNvPr id="1027" name="Picture 3" descr="C:\Users\proerig\AppData\Local\Microsoft\Windows\Temporary Internet Files\Content.IE5\PBOIZDJE\MP900387533[1].jpg"/>
          <p:cNvPicPr>
            <a:picLocks noChangeAspect="1" noChangeArrowheads="1"/>
          </p:cNvPicPr>
          <p:nvPr/>
        </p:nvPicPr>
        <p:blipFill>
          <a:blip r:embed="rId3" cstate="print"/>
          <a:srcRect/>
          <a:stretch>
            <a:fillRect/>
          </a:stretch>
        </p:blipFill>
        <p:spPr bwMode="auto">
          <a:xfrm>
            <a:off x="7239000" y="4572000"/>
            <a:ext cx="1295400" cy="1661445"/>
          </a:xfrm>
          <a:prstGeom prst="rect">
            <a:avLst/>
          </a:prstGeom>
          <a:noFill/>
        </p:spPr>
      </p:pic>
      <p:sp>
        <p:nvSpPr>
          <p:cNvPr id="5" name="Footer Placeholder 4"/>
          <p:cNvSpPr>
            <a:spLocks noGrp="1"/>
          </p:cNvSpPr>
          <p:nvPr>
            <p:ph type="ftr" sz="quarter" idx="3"/>
          </p:nvPr>
        </p:nvSpPr>
        <p:spPr/>
        <p:txBody>
          <a:bodyPr/>
          <a:lstStyle/>
          <a:p>
            <a:r>
              <a:rPr lang="en-US"/>
              <a:t>Division of Instructional Support</a:t>
            </a:r>
            <a:endParaRPr lang="en-US" dirty="0"/>
          </a:p>
        </p:txBody>
      </p:sp>
      <p:sp>
        <p:nvSpPr>
          <p:cNvPr id="7" name="Slide Number Placeholder 6"/>
          <p:cNvSpPr>
            <a:spLocks noGrp="1"/>
          </p:cNvSpPr>
          <p:nvPr>
            <p:ph type="sldNum" sz="quarter" idx="12"/>
          </p:nvPr>
        </p:nvSpPr>
        <p:spPr/>
        <p:txBody>
          <a:bodyPr/>
          <a:lstStyle/>
          <a:p>
            <a:endParaRPr lang="en-US" dirty="0"/>
          </a:p>
        </p:txBody>
      </p:sp>
      <p:sp>
        <p:nvSpPr>
          <p:cNvPr id="8" name="Rounded Rectangle 7"/>
          <p:cNvSpPr/>
          <p:nvPr/>
        </p:nvSpPr>
        <p:spPr>
          <a:xfrm>
            <a:off x="1066800" y="5181600"/>
            <a:ext cx="5867400" cy="12954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How are we addressing the needs of ELLS at my campus?  What are we doing to instruct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eme1corn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Theme1corner</Template>
  <TotalTime>7760</TotalTime>
  <Words>10964</Words>
  <Application>Microsoft Office PowerPoint</Application>
  <PresentationFormat>On-screen Show (4:3)</PresentationFormat>
  <Paragraphs>1358</Paragraphs>
  <Slides>82</Slides>
  <Notes>81</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82</vt:i4>
      </vt:variant>
    </vt:vector>
  </HeadingPairs>
  <TitlesOfParts>
    <vt:vector size="93" baseType="lpstr">
      <vt:lpstr>ＭＳ Ｐゴシック</vt:lpstr>
      <vt:lpstr>Arial</vt:lpstr>
      <vt:lpstr>Calibri</vt:lpstr>
      <vt:lpstr>Courier New</vt:lpstr>
      <vt:lpstr>Garamond</vt:lpstr>
      <vt:lpstr>Helvetica</vt:lpstr>
      <vt:lpstr>Tahoma</vt:lpstr>
      <vt:lpstr>Times New Roman</vt:lpstr>
      <vt:lpstr>Wingdings</vt:lpstr>
      <vt:lpstr>Wingdings 2</vt:lpstr>
      <vt:lpstr>Theme1corner</vt:lpstr>
      <vt:lpstr>Training-of-Trainers </vt:lpstr>
      <vt:lpstr>Objectives</vt:lpstr>
      <vt:lpstr>Navigating the ELPS Instructional Tool</vt:lpstr>
      <vt:lpstr>What Will You Use to Craft Your Lesson?</vt:lpstr>
      <vt:lpstr>PowerPoint Presentation</vt:lpstr>
      <vt:lpstr>PowerPoint Presentation</vt:lpstr>
      <vt:lpstr>ELPS Framework… Do You Know What Should Be in Each Quadrant?</vt:lpstr>
      <vt:lpstr>ELPS… a Framework</vt:lpstr>
      <vt:lpstr>High Five</vt:lpstr>
      <vt:lpstr> §74.4 ELPS  (a) Introduction</vt:lpstr>
      <vt:lpstr> §74.4 ELPS (b) (1) to (b) (3) School Districts Shall…</vt:lpstr>
      <vt:lpstr>Talking Chips</vt:lpstr>
      <vt:lpstr>PowerPoint Presentation</vt:lpstr>
      <vt:lpstr>Word/Definition Matching Game</vt:lpstr>
      <vt:lpstr>Second Language Acquisition</vt:lpstr>
      <vt:lpstr>Paraphrase Passport</vt:lpstr>
      <vt:lpstr>Second Language Acquisition</vt:lpstr>
      <vt:lpstr>PowerPoint Presentation</vt:lpstr>
      <vt:lpstr>PowerPoint Presentation</vt:lpstr>
      <vt:lpstr>PowerPoint Presentation</vt:lpstr>
      <vt:lpstr>Timed Turns: How Are the ELPS Implemented?</vt:lpstr>
      <vt:lpstr>Count-Off  1 to 4</vt:lpstr>
      <vt:lpstr>Foundations of English Language Acquisition</vt:lpstr>
      <vt:lpstr>§74.4 ELPS (c) Cross-Curricular Student Expectations</vt:lpstr>
      <vt:lpstr>ELPS Integration Plan </vt:lpstr>
      <vt:lpstr>PowerPoint Presentation</vt:lpstr>
      <vt:lpstr>PowerPoint Presentation</vt:lpstr>
      <vt:lpstr>Dice Processing Activity</vt:lpstr>
      <vt:lpstr>PowerPoint Presentation</vt:lpstr>
      <vt:lpstr>What is Language Proficiency? Think-Pair-Share</vt:lpstr>
      <vt:lpstr>What is Language Proficiency?</vt:lpstr>
      <vt:lpstr>Read-Reflect</vt:lpstr>
      <vt:lpstr>§74.4 ELPS  (d)  Proficiency Level Descriptors</vt:lpstr>
      <vt:lpstr>Using Language Proficiency Levels for Classroom Learning Interactions Read-Reflect-Share</vt:lpstr>
      <vt:lpstr>PowerPoint Presentation</vt:lpstr>
      <vt:lpstr>ELPS-TELPAS PLDs</vt:lpstr>
      <vt:lpstr>“Compare and Contrast” T-Chart</vt:lpstr>
      <vt:lpstr>PowerPoint Presentation</vt:lpstr>
      <vt:lpstr>Degree of Linguistic Accommodations by Language Domain</vt:lpstr>
      <vt:lpstr>Jig-Saw Processing Activity</vt:lpstr>
      <vt:lpstr>PowerPoint Presentation</vt:lpstr>
      <vt:lpstr>Timed Turns: Comparing Degrees of Linguistic Accommodations</vt:lpstr>
      <vt:lpstr>PowerPoint Presentation</vt:lpstr>
      <vt:lpstr>PowerPoint Presentation</vt:lpstr>
      <vt:lpstr>PowerPoint Presentation</vt:lpstr>
      <vt:lpstr>Elements of Appropriate “Leveled” Questions</vt:lpstr>
      <vt:lpstr>“Leveled” Questions Samples by Language Proficiency levels</vt:lpstr>
      <vt:lpstr>Steps to Create “Leveled Questions” </vt:lpstr>
      <vt:lpstr>Steps to Create “Leveled Questions” (Cont.) </vt:lpstr>
      <vt:lpstr>Leveled Probing Questions</vt:lpstr>
      <vt:lpstr>How is Language Incorporated  Into Lesson Planning?</vt:lpstr>
      <vt:lpstr>ELPS Standards, the TEKS, and the TELPAS must align with grade level content standards and be based on “academic language”.</vt:lpstr>
      <vt:lpstr>  </vt:lpstr>
      <vt:lpstr>Formula for Writing Language Objectives</vt:lpstr>
      <vt:lpstr>In Formulating Objectives…</vt:lpstr>
      <vt:lpstr>Sorting Activity</vt:lpstr>
      <vt:lpstr>When Writing Content and Language Objectives…</vt:lpstr>
      <vt:lpstr>Language Objectives Can Focus on:</vt:lpstr>
      <vt:lpstr>PowerPoint Presentation</vt:lpstr>
      <vt:lpstr>         Examples of Descriptive  Language Stems         </vt:lpstr>
      <vt:lpstr>Example</vt:lpstr>
      <vt:lpstr>Lesson Plan Activity</vt:lpstr>
      <vt:lpstr>“Think-Pair-Share”  Steps to Integrate Language Objectives</vt:lpstr>
      <vt:lpstr>Degrees of Linguistic Accommodations in Planning Instruction </vt:lpstr>
      <vt:lpstr>“Think-Pair-Share”  Steps to Integrate Language Objectives</vt:lpstr>
      <vt:lpstr>“Think-Pair-Write”</vt:lpstr>
      <vt:lpstr>Remember: Language Objectives…</vt:lpstr>
      <vt:lpstr>Inside-Outside  Points to Remember</vt:lpstr>
      <vt:lpstr>Points to Remember  When Writing Language Objectives</vt:lpstr>
      <vt:lpstr>PowerPoint Presentation</vt:lpstr>
      <vt:lpstr>PowerPoint Presentation</vt:lpstr>
      <vt:lpstr>Points to Remember  When Writing Language Objectives</vt:lpstr>
      <vt:lpstr>Points to Remember  When Writing Language Objectives</vt:lpstr>
      <vt:lpstr>Points to Remember  When Writing Language Objectives</vt:lpstr>
      <vt:lpstr>Points to Remember  When Writing Language Objectives</vt:lpstr>
      <vt:lpstr>PowerPoint Presentation</vt:lpstr>
      <vt:lpstr>3-2-1 Reflection Think-Write-Share-Pair</vt:lpstr>
      <vt:lpstr>You made it! YEAHH!</vt:lpstr>
      <vt:lpstr>Contact Information:</vt:lpstr>
      <vt:lpstr>PowerPoint Presentation</vt:lpstr>
      <vt:lpstr>PowerPoint Presentation</vt:lpstr>
      <vt:lpstr>Write What Should Be in Each Quadrant</vt:lpstr>
    </vt:vector>
  </TitlesOfParts>
  <Company>Region One ESC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ELPS Inst Tool TOT 2014</dc:title>
  <dc:creator>proerig</dc:creator>
  <cp:lastModifiedBy>proerig</cp:lastModifiedBy>
  <cp:revision>1897</cp:revision>
  <dcterms:created xsi:type="dcterms:W3CDTF">2009-12-04T21:40:40Z</dcterms:created>
  <dcterms:modified xsi:type="dcterms:W3CDTF">2016-09-21T23:44:12Z</dcterms:modified>
</cp:coreProperties>
</file>